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9"/>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300" r:id="rId40"/>
    <p:sldId id="301" r:id="rId41"/>
    <p:sldId id="302" r:id="rId42"/>
    <p:sldId id="1104" r:id="rId43"/>
    <p:sldId id="305" r:id="rId44"/>
    <p:sldId id="306" r:id="rId45"/>
    <p:sldId id="307" r:id="rId46"/>
    <p:sldId id="308" r:id="rId47"/>
    <p:sldId id="1105" r:id="rId48"/>
    <p:sldId id="311" r:id="rId49"/>
    <p:sldId id="312" r:id="rId50"/>
    <p:sldId id="313" r:id="rId51"/>
    <p:sldId id="314" r:id="rId52"/>
    <p:sldId id="315" r:id="rId53"/>
    <p:sldId id="316" r:id="rId54"/>
    <p:sldId id="1109" r:id="rId55"/>
    <p:sldId id="1110" r:id="rId56"/>
    <p:sldId id="319" r:id="rId57"/>
    <p:sldId id="847" r:id="rId58"/>
    <p:sldId id="320" r:id="rId59"/>
    <p:sldId id="1107" r:id="rId60"/>
    <p:sldId id="1108" r:id="rId61"/>
    <p:sldId id="1106" r:id="rId62"/>
    <p:sldId id="1111"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852"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1079" r:id="rId97"/>
    <p:sldId id="1080"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1" r:id="rId114"/>
    <p:sldId id="372" r:id="rId115"/>
    <p:sldId id="1125" r:id="rId116"/>
    <p:sldId id="373" r:id="rId117"/>
    <p:sldId id="374" r:id="rId118"/>
    <p:sldId id="375" r:id="rId119"/>
    <p:sldId id="376" r:id="rId120"/>
    <p:sldId id="377" r:id="rId121"/>
    <p:sldId id="380" r:id="rId122"/>
    <p:sldId id="381" r:id="rId123"/>
    <p:sldId id="382" r:id="rId124"/>
    <p:sldId id="383" r:id="rId125"/>
    <p:sldId id="1081" r:id="rId126"/>
    <p:sldId id="384" r:id="rId127"/>
    <p:sldId id="385" r:id="rId128"/>
    <p:sldId id="386" r:id="rId129"/>
    <p:sldId id="387" r:id="rId130"/>
    <p:sldId id="388" r:id="rId131"/>
    <p:sldId id="389" r:id="rId132"/>
    <p:sldId id="390" r:id="rId133"/>
    <p:sldId id="391" r:id="rId134"/>
    <p:sldId id="853" r:id="rId135"/>
    <p:sldId id="1102" r:id="rId136"/>
    <p:sldId id="855" r:id="rId137"/>
    <p:sldId id="856" r:id="rId138"/>
    <p:sldId id="857" r:id="rId139"/>
    <p:sldId id="858" r:id="rId140"/>
    <p:sldId id="393" r:id="rId141"/>
    <p:sldId id="394" r:id="rId142"/>
    <p:sldId id="395" r:id="rId143"/>
    <p:sldId id="397" r:id="rId144"/>
    <p:sldId id="398" r:id="rId145"/>
    <p:sldId id="402" r:id="rId146"/>
    <p:sldId id="403" r:id="rId147"/>
    <p:sldId id="404" r:id="rId148"/>
    <p:sldId id="405" r:id="rId149"/>
    <p:sldId id="406" r:id="rId150"/>
    <p:sldId id="413" r:id="rId151"/>
    <p:sldId id="414" r:id="rId152"/>
    <p:sldId id="415" r:id="rId153"/>
    <p:sldId id="416" r:id="rId154"/>
    <p:sldId id="417" r:id="rId155"/>
    <p:sldId id="418" r:id="rId156"/>
    <p:sldId id="419" r:id="rId157"/>
    <p:sldId id="420" r:id="rId158"/>
    <p:sldId id="421" r:id="rId159"/>
    <p:sldId id="1113" r:id="rId160"/>
    <p:sldId id="1042" r:id="rId161"/>
    <p:sldId id="1114" r:id="rId162"/>
    <p:sldId id="1115" r:id="rId163"/>
    <p:sldId id="1116" r:id="rId164"/>
    <p:sldId id="1117" r:id="rId165"/>
    <p:sldId id="568" r:id="rId166"/>
    <p:sldId id="428" r:id="rId167"/>
    <p:sldId id="429" r:id="rId168"/>
    <p:sldId id="430" r:id="rId169"/>
    <p:sldId id="431" r:id="rId170"/>
    <p:sldId id="434" r:id="rId171"/>
    <p:sldId id="435" r:id="rId172"/>
    <p:sldId id="436" r:id="rId173"/>
    <p:sldId id="437" r:id="rId174"/>
    <p:sldId id="438" r:id="rId175"/>
    <p:sldId id="443" r:id="rId176"/>
    <p:sldId id="445" r:id="rId177"/>
    <p:sldId id="446" r:id="rId178"/>
    <p:sldId id="440" r:id="rId179"/>
    <p:sldId id="441" r:id="rId180"/>
    <p:sldId id="44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7" r:id="rId194"/>
    <p:sldId id="468" r:id="rId195"/>
    <p:sldId id="469" r:id="rId196"/>
    <p:sldId id="470" r:id="rId197"/>
    <p:sldId id="471" r:id="rId198"/>
    <p:sldId id="472" r:id="rId199"/>
    <p:sldId id="473" r:id="rId200"/>
    <p:sldId id="477" r:id="rId201"/>
    <p:sldId id="478" r:id="rId202"/>
    <p:sldId id="479" r:id="rId203"/>
    <p:sldId id="480" r:id="rId204"/>
    <p:sldId id="481" r:id="rId205"/>
    <p:sldId id="482" r:id="rId206"/>
    <p:sldId id="483" r:id="rId207"/>
    <p:sldId id="484" r:id="rId208"/>
    <p:sldId id="485" r:id="rId209"/>
    <p:sldId id="486" r:id="rId210"/>
    <p:sldId id="487" r:id="rId211"/>
    <p:sldId id="488" r:id="rId212"/>
    <p:sldId id="489" r:id="rId213"/>
    <p:sldId id="490" r:id="rId214"/>
    <p:sldId id="491" r:id="rId215"/>
    <p:sldId id="492" r:id="rId216"/>
    <p:sldId id="493" r:id="rId217"/>
    <p:sldId id="494" r:id="rId218"/>
    <p:sldId id="495" r:id="rId219"/>
    <p:sldId id="496" r:id="rId220"/>
    <p:sldId id="497" r:id="rId221"/>
    <p:sldId id="498" r:id="rId222"/>
    <p:sldId id="499" r:id="rId223"/>
    <p:sldId id="500" r:id="rId224"/>
    <p:sldId id="501" r:id="rId225"/>
    <p:sldId id="502"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1123" r:id="rId247"/>
    <p:sldId id="524" r:id="rId248"/>
    <p:sldId id="1124" r:id="rId249"/>
    <p:sldId id="525" r:id="rId250"/>
    <p:sldId id="526" r:id="rId251"/>
    <p:sldId id="527" r:id="rId252"/>
    <p:sldId id="1122" r:id="rId253"/>
    <p:sldId id="529" r:id="rId254"/>
    <p:sldId id="530" r:id="rId255"/>
    <p:sldId id="531" r:id="rId256"/>
    <p:sldId id="532" r:id="rId257"/>
    <p:sldId id="533" r:id="rId258"/>
    <p:sldId id="534" r:id="rId259"/>
    <p:sldId id="535" r:id="rId260"/>
    <p:sldId id="536" r:id="rId261"/>
    <p:sldId id="537" r:id="rId262"/>
    <p:sldId id="538" r:id="rId263"/>
    <p:sldId id="539" r:id="rId264"/>
    <p:sldId id="540" r:id="rId265"/>
    <p:sldId id="541" r:id="rId266"/>
    <p:sldId id="542" r:id="rId267"/>
    <p:sldId id="543" r:id="rId268"/>
    <p:sldId id="1121"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3" r:id="rId286"/>
    <p:sldId id="564" r:id="rId287"/>
    <p:sldId id="565" r:id="rId288"/>
    <p:sldId id="566" r:id="rId289"/>
    <p:sldId id="567" r:id="rId290"/>
    <p:sldId id="570" r:id="rId291"/>
    <p:sldId id="571" r:id="rId292"/>
    <p:sldId id="572" r:id="rId293"/>
    <p:sldId id="573" r:id="rId294"/>
    <p:sldId id="574" r:id="rId295"/>
    <p:sldId id="575" r:id="rId296"/>
    <p:sldId id="576" r:id="rId297"/>
    <p:sldId id="577" r:id="rId298"/>
    <p:sldId id="578" r:id="rId299"/>
    <p:sldId id="579" r:id="rId300"/>
    <p:sldId id="580" r:id="rId301"/>
    <p:sldId id="581" r:id="rId302"/>
    <p:sldId id="582" r:id="rId303"/>
    <p:sldId id="583" r:id="rId304"/>
    <p:sldId id="584" r:id="rId305"/>
    <p:sldId id="585" r:id="rId306"/>
    <p:sldId id="586" r:id="rId307"/>
    <p:sldId id="587" r:id="rId308"/>
    <p:sldId id="588" r:id="rId309"/>
    <p:sldId id="589" r:id="rId310"/>
    <p:sldId id="590" r:id="rId311"/>
    <p:sldId id="591" r:id="rId312"/>
    <p:sldId id="592" r:id="rId313"/>
    <p:sldId id="593" r:id="rId314"/>
    <p:sldId id="594" r:id="rId315"/>
    <p:sldId id="595" r:id="rId316"/>
    <p:sldId id="596" r:id="rId317"/>
    <p:sldId id="597" r:id="rId318"/>
    <p:sldId id="598" r:id="rId319"/>
    <p:sldId id="599" r:id="rId320"/>
    <p:sldId id="602" r:id="rId321"/>
    <p:sldId id="603" r:id="rId322"/>
    <p:sldId id="604" r:id="rId323"/>
    <p:sldId id="605" r:id="rId324"/>
    <p:sldId id="606" r:id="rId325"/>
    <p:sldId id="607" r:id="rId326"/>
    <p:sldId id="619" r:id="rId327"/>
    <p:sldId id="620" r:id="rId328"/>
    <p:sldId id="621" r:id="rId329"/>
    <p:sldId id="622" r:id="rId330"/>
    <p:sldId id="623" r:id="rId331"/>
    <p:sldId id="624" r:id="rId332"/>
    <p:sldId id="625" r:id="rId333"/>
    <p:sldId id="626" r:id="rId334"/>
    <p:sldId id="627" r:id="rId335"/>
    <p:sldId id="628" r:id="rId336"/>
    <p:sldId id="629" r:id="rId337"/>
    <p:sldId id="630" r:id="rId338"/>
    <p:sldId id="631" r:id="rId339"/>
    <p:sldId id="860" r:id="rId340"/>
    <p:sldId id="861" r:id="rId341"/>
    <p:sldId id="862" r:id="rId342"/>
    <p:sldId id="632" r:id="rId343"/>
    <p:sldId id="633" r:id="rId344"/>
    <p:sldId id="634" r:id="rId345"/>
    <p:sldId id="1086" r:id="rId346"/>
    <p:sldId id="635" r:id="rId347"/>
    <p:sldId id="1087" r:id="rId348"/>
    <p:sldId id="636" r:id="rId349"/>
    <p:sldId id="637" r:id="rId350"/>
    <p:sldId id="1088"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1089" r:id="rId423"/>
    <p:sldId id="864" r:id="rId424"/>
    <p:sldId id="709" r:id="rId425"/>
    <p:sldId id="710" r:id="rId426"/>
    <p:sldId id="711" r:id="rId427"/>
    <p:sldId id="712" r:id="rId428"/>
    <p:sldId id="713" r:id="rId429"/>
    <p:sldId id="714" r:id="rId430"/>
    <p:sldId id="715" r:id="rId431"/>
    <p:sldId id="716" r:id="rId432"/>
    <p:sldId id="717" r:id="rId433"/>
    <p:sldId id="718" r:id="rId434"/>
    <p:sldId id="719" r:id="rId435"/>
    <p:sldId id="720" r:id="rId436"/>
    <p:sldId id="721" r:id="rId437"/>
    <p:sldId id="722" r:id="rId438"/>
    <p:sldId id="723" r:id="rId439"/>
    <p:sldId id="724" r:id="rId440"/>
    <p:sldId id="725" r:id="rId441"/>
    <p:sldId id="726" r:id="rId442"/>
    <p:sldId id="727" r:id="rId443"/>
    <p:sldId id="728" r:id="rId444"/>
    <p:sldId id="729" r:id="rId445"/>
    <p:sldId id="730" r:id="rId446"/>
    <p:sldId id="731" r:id="rId447"/>
    <p:sldId id="732" r:id="rId448"/>
    <p:sldId id="733" r:id="rId449"/>
    <p:sldId id="734" r:id="rId450"/>
    <p:sldId id="735" r:id="rId451"/>
    <p:sldId id="736" r:id="rId452"/>
    <p:sldId id="737" r:id="rId453"/>
    <p:sldId id="738" r:id="rId454"/>
    <p:sldId id="739" r:id="rId455"/>
    <p:sldId id="740" r:id="rId456"/>
    <p:sldId id="741" r:id="rId457"/>
    <p:sldId id="742" r:id="rId458"/>
    <p:sldId id="743" r:id="rId459"/>
    <p:sldId id="744" r:id="rId460"/>
    <p:sldId id="745" r:id="rId461"/>
    <p:sldId id="746" r:id="rId462"/>
    <p:sldId id="747" r:id="rId463"/>
    <p:sldId id="748" r:id="rId464"/>
    <p:sldId id="749" r:id="rId465"/>
    <p:sldId id="750" r:id="rId466"/>
    <p:sldId id="751" r:id="rId467"/>
    <p:sldId id="752" r:id="rId468"/>
    <p:sldId id="753" r:id="rId469"/>
    <p:sldId id="754" r:id="rId470"/>
    <p:sldId id="755" r:id="rId471"/>
    <p:sldId id="756" r:id="rId472"/>
    <p:sldId id="757" r:id="rId473"/>
    <p:sldId id="758" r:id="rId474"/>
    <p:sldId id="759" r:id="rId475"/>
    <p:sldId id="760" r:id="rId476"/>
    <p:sldId id="761" r:id="rId477"/>
    <p:sldId id="762" r:id="rId478"/>
    <p:sldId id="763" r:id="rId479"/>
    <p:sldId id="764" r:id="rId480"/>
    <p:sldId id="765" r:id="rId481"/>
    <p:sldId id="766" r:id="rId482"/>
    <p:sldId id="767" r:id="rId483"/>
    <p:sldId id="768" r:id="rId484"/>
    <p:sldId id="769" r:id="rId485"/>
    <p:sldId id="770" r:id="rId486"/>
    <p:sldId id="771" r:id="rId487"/>
    <p:sldId id="772" r:id="rId488"/>
    <p:sldId id="773" r:id="rId489"/>
    <p:sldId id="774" r:id="rId490"/>
    <p:sldId id="775" r:id="rId491"/>
    <p:sldId id="776" r:id="rId492"/>
    <p:sldId id="777" r:id="rId493"/>
    <p:sldId id="778" r:id="rId494"/>
    <p:sldId id="779" r:id="rId495"/>
    <p:sldId id="780" r:id="rId496"/>
    <p:sldId id="781" r:id="rId497"/>
    <p:sldId id="782" r:id="rId498"/>
    <p:sldId id="783" r:id="rId499"/>
    <p:sldId id="784" r:id="rId500"/>
    <p:sldId id="785" r:id="rId501"/>
    <p:sldId id="786" r:id="rId502"/>
    <p:sldId id="787" r:id="rId503"/>
    <p:sldId id="788" r:id="rId504"/>
    <p:sldId id="789" r:id="rId505"/>
    <p:sldId id="790" r:id="rId506"/>
    <p:sldId id="791" r:id="rId507"/>
    <p:sldId id="792" r:id="rId508"/>
    <p:sldId id="793" r:id="rId509"/>
    <p:sldId id="794" r:id="rId510"/>
    <p:sldId id="795" r:id="rId511"/>
    <p:sldId id="796" r:id="rId512"/>
    <p:sldId id="797" r:id="rId513"/>
    <p:sldId id="798" r:id="rId514"/>
    <p:sldId id="799" r:id="rId515"/>
    <p:sldId id="800" r:id="rId516"/>
    <p:sldId id="801" r:id="rId517"/>
    <p:sldId id="802" r:id="rId518"/>
    <p:sldId id="803" r:id="rId519"/>
    <p:sldId id="804" r:id="rId520"/>
    <p:sldId id="805" r:id="rId521"/>
    <p:sldId id="806" r:id="rId522"/>
    <p:sldId id="807" r:id="rId523"/>
    <p:sldId id="808" r:id="rId524"/>
    <p:sldId id="809" r:id="rId525"/>
    <p:sldId id="810" r:id="rId526"/>
    <p:sldId id="811" r:id="rId527"/>
    <p:sldId id="812" r:id="rId528"/>
    <p:sldId id="813" r:id="rId529"/>
    <p:sldId id="814" r:id="rId530"/>
    <p:sldId id="815" r:id="rId531"/>
    <p:sldId id="816" r:id="rId532"/>
    <p:sldId id="817" r:id="rId533"/>
    <p:sldId id="818" r:id="rId534"/>
    <p:sldId id="819" r:id="rId535"/>
    <p:sldId id="820" r:id="rId536"/>
    <p:sldId id="821" r:id="rId537"/>
    <p:sldId id="822" r:id="rId538"/>
    <p:sldId id="823" r:id="rId539"/>
    <p:sldId id="824" r:id="rId540"/>
    <p:sldId id="825" r:id="rId541"/>
    <p:sldId id="826" r:id="rId542"/>
    <p:sldId id="827" r:id="rId543"/>
    <p:sldId id="828" r:id="rId544"/>
    <p:sldId id="829" r:id="rId545"/>
    <p:sldId id="830" r:id="rId546"/>
    <p:sldId id="831" r:id="rId547"/>
    <p:sldId id="832" r:id="rId548"/>
    <p:sldId id="833" r:id="rId549"/>
    <p:sldId id="834" r:id="rId550"/>
    <p:sldId id="835" r:id="rId551"/>
    <p:sldId id="836" r:id="rId552"/>
    <p:sldId id="837" r:id="rId553"/>
    <p:sldId id="838" r:id="rId554"/>
    <p:sldId id="839" r:id="rId555"/>
    <p:sldId id="840" r:id="rId556"/>
    <p:sldId id="841" r:id="rId557"/>
    <p:sldId id="842" r:id="rId558"/>
    <p:sldId id="843" r:id="rId559"/>
    <p:sldId id="844" r:id="rId560"/>
    <p:sldId id="845" r:id="rId561"/>
    <p:sldId id="863" r:id="rId562"/>
    <p:sldId id="865" r:id="rId563"/>
    <p:sldId id="846" r:id="rId564"/>
    <p:sldId id="503" r:id="rId565"/>
    <p:sldId id="1101" r:id="rId566"/>
    <p:sldId id="1118" r:id="rId567"/>
    <p:sldId id="1120" r:id="rId568"/>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300"/>
            <p14:sldId id="301"/>
            <p14:sldId id="302"/>
            <p14:sldId id="1104"/>
            <p14:sldId id="305"/>
            <p14:sldId id="306"/>
            <p14:sldId id="307"/>
            <p14:sldId id="308"/>
            <p14:sldId id="1105"/>
            <p14:sldId id="311"/>
            <p14:sldId id="312"/>
            <p14:sldId id="313"/>
            <p14:sldId id="314"/>
            <p14:sldId id="315"/>
            <p14:sldId id="316"/>
            <p14:sldId id="1109"/>
            <p14:sldId id="1110"/>
            <p14:sldId id="319"/>
            <p14:sldId id="847"/>
            <p14:sldId id="320"/>
            <p14:sldId id="1107"/>
            <p14:sldId id="1108"/>
            <p14:sldId id="1106"/>
            <p14:sldId id="1111"/>
            <p14:sldId id="321"/>
            <p14:sldId id="322"/>
            <p14:sldId id="323"/>
            <p14:sldId id="324"/>
            <p14:sldId id="325"/>
            <p14:sldId id="326"/>
            <p14:sldId id="327"/>
            <p14:sldId id="328"/>
            <p14:sldId id="329"/>
            <p14:sldId id="330"/>
            <p14:sldId id="848"/>
            <p14:sldId id="849"/>
            <p14:sldId id="851"/>
            <p14:sldId id="331"/>
            <p14:sldId id="852"/>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1"/>
            <p14:sldId id="372"/>
            <p14:sldId id="1125"/>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15"/>
            <p14:sldId id="1116"/>
            <p14:sldId id="1117"/>
            <p14:sldId id="568"/>
            <p14:sldId id="428"/>
            <p14:sldId id="429"/>
            <p14:sldId id="430"/>
            <p14:sldId id="431"/>
            <p14:sldId id="434"/>
            <p14:sldId id="435"/>
            <p14:sldId id="436"/>
            <p14:sldId id="437"/>
            <p14:sldId id="438"/>
            <p14:sldId id="443"/>
            <p14:sldId id="445"/>
            <p14:sldId id="446"/>
            <p14:sldId id="440"/>
            <p14:sldId id="441"/>
            <p14:sldId id="442"/>
            <p14:sldId id="453"/>
            <p14:sldId id="454"/>
            <p14:sldId id="455"/>
            <p14:sldId id="456"/>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 id="1118"/>
            <p14:sldId id="112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commentAuthors" Target="commentAuthor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viewProps" Target="view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theme" Target="theme/theme1.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348432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5/7/2020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19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jpeg"/><Relationship Id="rId4" Type="http://schemas.openxmlformats.org/officeDocument/2006/relationships/image" Target="../media/image33.png"/><Relationship Id="rId9" Type="http://schemas.openxmlformats.org/officeDocument/2006/relationships/image" Target="../media/image38.png"/></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1.png"/></Relationships>
</file>

<file path=ppt/slides/_rels/slide2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65.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6.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0.png"/></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7.jpeg"/></Relationships>
</file>

<file path=ppt/slides/_rels/slide3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jpeg"/></Relationships>
</file>

<file path=ppt/slides/_rels/slide31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4.png"/></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8.jpeg"/></Relationships>
</file>

<file path=ppt/slides/_rels/slide3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7.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define, manipulate, retrieve and manage data in a database.</a:t>
            </a:r>
            <a:endParaRPr lang="en-IN" sz="2000" dirty="0">
              <a:latin typeface="Palatino Linotype" panose="02040502050505030304" pitchFamily="18" charset="0"/>
            </a:endParaRPr>
          </a:p>
        </p:txBody>
      </p:sp>
      <p:pic>
        <p:nvPicPr>
          <p:cNvPr id="8" name="Picture 7">
            <a:extLst>
              <a:ext uri="{FF2B5EF4-FFF2-40B4-BE49-F238E27FC236}">
                <a16:creationId xmlns:a16="http://schemas.microsoft.com/office/drawing/2014/main" id="{FF24E983-0C73-4002-AA14-199E8763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4785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2552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1072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62863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8899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pic>
        <p:nvPicPr>
          <p:cNvPr id="3" name="Picture 2">
            <a:extLst>
              <a:ext uri="{FF2B5EF4-FFF2-40B4-BE49-F238E27FC236}">
                <a16:creationId xmlns:a16="http://schemas.microsoft.com/office/drawing/2014/main" id="{10421489-E12A-4216-AB92-A9053491D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02938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40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2947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4111912"/>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428178" y="699661"/>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81773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409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501" y="929669"/>
            <a:ext cx="9959459" cy="892552"/>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Palatino Linotype" panose="02040502050505030304" pitchFamily="18" charset="0"/>
                <a:cs typeface="Arial" panose="020B0604020202020204" pitchFamily="34" charset="0"/>
              </a:rPr>
              <a:t>relational model</a:t>
            </a:r>
            <a:r>
              <a:rPr lang="en-IN" sz="2400" b="1" dirty="0">
                <a:latin typeface="Palatino Linotype" panose="02040502050505030304" pitchFamily="18"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pic>
        <p:nvPicPr>
          <p:cNvPr id="11" name="Picture 10">
            <a:extLst>
              <a:ext uri="{FF2B5EF4-FFF2-40B4-BE49-F238E27FC236}">
                <a16:creationId xmlns:a16="http://schemas.microsoft.com/office/drawing/2014/main" id="{C3D829A5-6299-4F5E-A94C-E548DCF8E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1559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632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625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89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1667585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358716" y="3053859"/>
            <a:ext cx="11206151" cy="2031325"/>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(29, '</a:t>
            </a:r>
            <a:r>
              <a:rPr lang="en-IN" dirty="0" err="1">
                <a:solidFill>
                  <a:srgbClr val="00B050"/>
                </a:solidFill>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a:t>
            </a:r>
            <a:r>
              <a:rPr lang="en-IN" dirty="0" err="1">
                <a:solidFill>
                  <a:srgbClr val="00B050"/>
                </a:solidFill>
                <a:latin typeface="Arial" panose="020B0604020202020204" pitchFamily="34" charset="0"/>
                <a:cs typeface="Arial" panose="020B0604020202020204" pitchFamily="34" charset="0"/>
              </a:rPr>
              <a:t>patil</a:t>
            </a:r>
            <a:r>
              <a:rPr lang="en-IN" dirty="0">
                <a:latin typeface="Arial" panose="020B0604020202020204" pitchFamily="34" charset="0"/>
                <a:cs typeface="Arial" panose="020B0604020202020204" pitchFamily="34" charset="0"/>
              </a:rPr>
              <a:t>', '1999-11-10', '</a:t>
            </a:r>
            <a:r>
              <a:rPr lang="en-IN" dirty="0">
                <a:solidFill>
                  <a:srgbClr val="00B050"/>
                </a:solidFill>
                <a:latin typeface="Arial" panose="020B0604020202020204" pitchFamily="34" charset="0"/>
                <a:cs typeface="Arial" panose="020B0604020202020204" pitchFamily="34" charset="0"/>
              </a:rPr>
              <a:t>sharmin.patil@gmail.com</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nameLast, DOB,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(30, '</a:t>
            </a:r>
            <a:r>
              <a:rPr lang="en-IN" dirty="0">
                <a:solidFill>
                  <a:srgbClr val="00B050"/>
                </a:solidFill>
                <a:latin typeface="Arial" panose="020B0604020202020204" pitchFamily="34" charset="0"/>
                <a:cs typeface="Arial" panose="020B0604020202020204" pitchFamily="34" charset="0"/>
              </a:rPr>
              <a:t>john</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thomas</a:t>
            </a:r>
            <a:r>
              <a:rPr lang="en-IN" dirty="0">
                <a:latin typeface="Arial" panose="020B0604020202020204" pitchFamily="34" charset="0"/>
                <a:cs typeface="Arial" panose="020B0604020202020204" pitchFamily="34" charset="0"/>
              </a:rPr>
              <a:t>', '1983-11-10', '</a:t>
            </a:r>
            <a:r>
              <a:rPr lang="en-IN" dirty="0">
                <a:solidFill>
                  <a:srgbClr val="00B050"/>
                </a:solidFill>
                <a:latin typeface="Arial" panose="020B0604020202020204" pitchFamily="34" charset="0"/>
                <a:cs typeface="Arial" panose="020B0604020202020204" pitchFamily="34" charset="0"/>
              </a:rPr>
              <a:t>john.thomas@gmail.com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emailID)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(31, '</a:t>
            </a:r>
            <a:r>
              <a:rPr lang="en-IN" dirty="0">
                <a:solidFill>
                  <a:srgbClr val="00B050"/>
                </a:solidFill>
                <a:latin typeface="Arial" panose="020B0604020202020204" pitchFamily="34" charset="0"/>
                <a:cs typeface="Arial" panose="020B0604020202020204" pitchFamily="34" charset="0"/>
              </a:rPr>
              <a:t>jack</a:t>
            </a:r>
            <a:r>
              <a:rPr lang="en-IN" dirty="0">
                <a:latin typeface="Arial" panose="020B0604020202020204" pitchFamily="34" charset="0"/>
                <a:cs typeface="Arial" panose="020B0604020202020204" pitchFamily="34" charset="0"/>
              </a:rPr>
              <a:t>', '1980-01-14', '</a:t>
            </a:r>
            <a:r>
              <a:rPr lang="en-IN" dirty="0">
                <a:solidFill>
                  <a:srgbClr val="00B050"/>
                </a:solidFill>
                <a:latin typeface="Arial" panose="020B0604020202020204" pitchFamily="34" charset="0"/>
                <a:cs typeface="Arial" panose="020B0604020202020204" pitchFamily="34" charset="0"/>
              </a:rPr>
              <a:t>jack.thorn@gmail.com</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(ID, nameFirst)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(32,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(33, '</a:t>
            </a:r>
            <a:r>
              <a:rPr lang="en-IN" dirty="0">
                <a:solidFill>
                  <a:srgbClr val="00B050"/>
                </a:solidFill>
                <a:latin typeface="Arial" panose="020B0604020202020204" pitchFamily="34" charset="0"/>
                <a:cs typeface="Arial" panose="020B0604020202020204" pitchFamily="34" charset="0"/>
              </a:rPr>
              <a:t>jr.</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james</a:t>
            </a:r>
            <a:r>
              <a:rPr lang="en-IN" dirty="0">
                <a:latin typeface="Arial" panose="020B0604020202020204" pitchFamily="34" charset="0"/>
                <a:cs typeface="Arial" panose="020B0604020202020204" pitchFamily="34" charset="0"/>
              </a:rPr>
              <a:t>'), (34, '</a:t>
            </a:r>
            <a:r>
              <a:rPr lang="en-IN" dirty="0">
                <a:solidFill>
                  <a:srgbClr val="00B050"/>
                </a:solidFill>
                <a:latin typeface="Arial" panose="020B0604020202020204" pitchFamily="34" charset="0"/>
                <a:cs typeface="Arial" panose="020B0604020202020204" pitchFamily="34" charset="0"/>
              </a:rPr>
              <a:t>sr. james</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8716" y="2571276"/>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1376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6582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1140169"/>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2092974"/>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334566" y="3100898"/>
            <a:ext cx="11449272" cy="400110"/>
          </a:xfrm>
          <a:prstGeom prst="rect">
            <a:avLst/>
          </a:prstGeom>
          <a:solidFill>
            <a:schemeClr val="bg1"/>
          </a:solidFill>
        </p:spPr>
        <p:txBody>
          <a:bodyPr wrap="square">
            <a:spAutoFit/>
          </a:bodyPr>
          <a:lstStyle/>
          <a:p>
            <a:pPr>
              <a:buFont typeface="Arial" panose="020B0604020202020204" pitchFamily="34" charset="0"/>
              <a:buNone/>
            </a:pPr>
            <a:endParaRPr lang="en-IN" sz="2000" dirty="0">
              <a:latin typeface="Palatino Linotype" panose="02040502050505030304" pitchFamily="18" charset="0"/>
              <a:cs typeface="Segoe UI Light" panose="020B0502040204020203" pitchFamily="34" charset="0"/>
            </a:endParaRPr>
          </a:p>
        </p:txBody>
      </p:sp>
      <p:sp>
        <p:nvSpPr>
          <p:cNvPr id="2" name="Rectangle 1"/>
          <p:cNvSpPr/>
          <p:nvPr/>
        </p:nvSpPr>
        <p:spPr>
          <a:xfrm>
            <a:off x="312075" y="4007966"/>
            <a:ext cx="11449272" cy="107721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475961"/>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5155913"/>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ID=35, nameLast='</a:t>
            </a:r>
            <a:r>
              <a:rPr lang="en-IN" dirty="0" err="1">
                <a:solidFill>
                  <a:srgbClr val="00B050"/>
                </a:solidFill>
                <a:latin typeface="Arial" panose="020B0604020202020204" pitchFamily="34" charset="0"/>
                <a:cs typeface="Arial" panose="020B0604020202020204" pitchFamily="34" charset="0"/>
              </a:rPr>
              <a:t>patel</a:t>
            </a:r>
            <a:r>
              <a:rPr lang="en-IN" dirty="0">
                <a:latin typeface="Arial" panose="020B0604020202020204" pitchFamily="34" charset="0"/>
                <a:cs typeface="Arial" panose="020B0604020202020204" pitchFamily="34" charset="0"/>
              </a:rPr>
              <a:t>', DOB ='2000-04-21', nameFirst ='</a:t>
            </a:r>
            <a:r>
              <a:rPr lang="en-IN" dirty="0" err="1">
                <a:solidFill>
                  <a:srgbClr val="00B050"/>
                </a:solidFill>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emailID = '</a:t>
            </a:r>
            <a:r>
              <a:rPr lang="en-IN" dirty="0">
                <a:solidFill>
                  <a:srgbClr val="00B050"/>
                </a:solidFill>
                <a:latin typeface="Arial" panose="020B0604020202020204" pitchFamily="34" charset="0"/>
                <a:cs typeface="Arial" panose="020B0604020202020204" pitchFamily="34" charset="0"/>
              </a:rPr>
              <a:t>rajan.patel@gmail.com</a:t>
            </a:r>
            <a:r>
              <a:rPr lang="en-IN" dirty="0">
                <a:latin typeface="Arial" panose="020B0604020202020204" pitchFamily="34" charset="0"/>
                <a:cs typeface="Arial" panose="020B0604020202020204" pitchFamily="34" charset="0"/>
              </a:rPr>
              <a:t>');</a:t>
            </a: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ID=36, nameFirst ='</a:t>
            </a:r>
            <a:r>
              <a:rPr lang="en-IN" dirty="0" err="1">
                <a:solidFill>
                  <a:srgbClr val="00B050"/>
                </a:solidFill>
                <a:latin typeface="Arial" panose="020B0604020202020204" pitchFamily="34" charset="0"/>
                <a:cs typeface="Arial" panose="020B0604020202020204" pitchFamily="34" charset="0"/>
              </a:rPr>
              <a:t>ramesh</a:t>
            </a:r>
            <a:r>
              <a:rPr lang="en-IN" dirty="0">
                <a:latin typeface="Arial" panose="020B0604020202020204" pitchFamily="34" charset="0"/>
                <a:cs typeface="Arial" panose="020B0604020202020204" pitchFamily="34" charset="0"/>
              </a:rPr>
              <a:t>', nameLast='</a:t>
            </a:r>
            <a:r>
              <a:rPr lang="en-IN" dirty="0" err="1">
                <a:solidFill>
                  <a:srgbClr val="00B050"/>
                </a:solidFill>
                <a:latin typeface="Arial" panose="020B0604020202020204" pitchFamily="34" charset="0"/>
                <a:cs typeface="Arial" panose="020B0604020202020204" pitchFamily="34" charset="0"/>
              </a:rPr>
              <a:t>pawar</a:t>
            </a:r>
            <a:r>
              <a:rPr lang="en-IN" dirty="0">
                <a:latin typeface="Arial" panose="020B0604020202020204" pitchFamily="34" charset="0"/>
                <a:cs typeface="Arial" panose="020B0604020202020204" pitchFamily="34" charset="0"/>
              </a:rPr>
              <a:t>', DOB ='2000-04-21', emailID = '</a:t>
            </a:r>
            <a:r>
              <a:rPr lang="en-IN" dirty="0">
                <a:solidFill>
                  <a:srgbClr val="00B050"/>
                </a:solidFill>
                <a:latin typeface="Arial" panose="020B0604020202020204" pitchFamily="34" charset="0"/>
                <a:cs typeface="Arial" panose="020B0604020202020204" pitchFamily="34" charset="0"/>
              </a:rPr>
              <a:t>ramesh.pawar@gmail.com</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924944"/>
            <a:ext cx="11569138"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STUDENT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nameLast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(45),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 emailID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4516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742033"/>
            <a:ext cx="11377264" cy="3847207"/>
          </a:xfrm>
          <a:prstGeom prst="rect">
            <a:avLst/>
          </a:prstGeom>
        </p:spPr>
        <p:txBody>
          <a:bodyPr wrap="square">
            <a:spAutoFit/>
          </a:bodyPr>
          <a:lstStyle/>
          <a:p>
            <a:pPr algn="just"/>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
            </a:r>
            <a:r>
              <a:rPr lang="en-US" sz="1600"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sz="1600" dirty="0">
              <a:solidFill>
                <a:schemeClr val="tx1">
                  <a:lumMod val="85000"/>
                  <a:lumOff val="15000"/>
                </a:schemeClr>
              </a:solidFill>
              <a:latin typeface="Palatino Linotype" panose="02040502050505030304" pitchFamily="18" charset="0"/>
            </a:endParaRPr>
          </a:p>
          <a:p>
            <a:pPr algn="just"/>
            <a:r>
              <a:rPr lang="en-US" sz="1600" b="1" dirty="0">
                <a:solidFill>
                  <a:schemeClr val="bg1"/>
                </a:solidFill>
                <a:latin typeface="Palatino Linotype" panose="02040502050505030304" pitchFamily="18" charset="0"/>
              </a:rPr>
              <a:t>Relation</a:t>
            </a:r>
            <a:r>
              <a:rPr lang="en-US" sz="1600" dirty="0">
                <a:solidFill>
                  <a:schemeClr val="bg1"/>
                </a:solidFill>
                <a:latin typeface="Palatino Linotype" panose="02040502050505030304" pitchFamily="18" charset="0"/>
              </a:rPr>
              <a:t> </a:t>
            </a:r>
            <a:r>
              <a:rPr lang="en-US" sz="1600" b="1" dirty="0">
                <a:solidFill>
                  <a:schemeClr val="bg1"/>
                </a:solidFill>
                <a:latin typeface="Palatino Linotype" panose="02040502050505030304" pitchFamily="18" charset="0"/>
              </a:rPr>
              <a:t>key</a:t>
            </a:r>
            <a:r>
              <a:rPr lang="en-US" sz="1600"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sz="1600" dirty="0">
              <a:solidFill>
                <a:schemeClr val="accent1">
                  <a:lumMod val="75000"/>
                </a:schemeClr>
              </a:solidFill>
              <a:latin typeface="Palatino Linotype" panose="02040502050505030304" pitchFamily="18" charset="0"/>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830265"/>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Palatino Linotype" panose="02040502050505030304" pitchFamily="18" charset="0"/>
              </a:rPr>
              <a:t>Relational model organizes data into one or more </a:t>
            </a:r>
            <a:r>
              <a:rPr lang="en-US" dirty="0">
                <a:solidFill>
                  <a:srgbClr val="00B0F0"/>
                </a:solidFill>
                <a:latin typeface="Palatino Linotype" panose="02040502050505030304" pitchFamily="18" charset="0"/>
              </a:rPr>
              <a:t>tables</a:t>
            </a:r>
            <a:r>
              <a:rPr lang="en-US" dirty="0">
                <a:solidFill>
                  <a:srgbClr val="222222"/>
                </a:solidFill>
                <a:latin typeface="Palatino Linotype" panose="02040502050505030304" pitchFamily="18" charset="0"/>
              </a:rPr>
              <a:t> (or "relations") of </a:t>
            </a:r>
            <a:r>
              <a:rPr lang="en-US" dirty="0">
                <a:solidFill>
                  <a:srgbClr val="00B0F0"/>
                </a:solidFill>
                <a:latin typeface="Palatino Linotype" panose="02040502050505030304" pitchFamily="18" charset="0"/>
              </a:rPr>
              <a:t>columns</a:t>
            </a:r>
            <a:r>
              <a:rPr lang="en-US" dirty="0">
                <a:solidFill>
                  <a:srgbClr val="222222"/>
                </a:solidFill>
                <a:latin typeface="Palatino Linotype" panose="02040502050505030304" pitchFamily="18" charset="0"/>
              </a:rPr>
              <a:t> and </a:t>
            </a:r>
            <a:r>
              <a:rPr lang="en-US" dirty="0">
                <a:solidFill>
                  <a:srgbClr val="00B0F0"/>
                </a:solidFill>
                <a:latin typeface="Palatino Linotype" panose="02040502050505030304" pitchFamily="18" charset="0"/>
              </a:rPr>
              <a:t>rows</a:t>
            </a:r>
            <a:r>
              <a:rPr lang="en-US" dirty="0">
                <a:solidFill>
                  <a:srgbClr val="222222"/>
                </a:solidFill>
                <a:latin typeface="Palatino Linotype" panose="02040502050505030304" pitchFamily="18" charset="0"/>
              </a:rPr>
              <a:t>. Rows are also called </a:t>
            </a:r>
            <a:r>
              <a:rPr lang="en-US" dirty="0">
                <a:solidFill>
                  <a:srgbClr val="00B0F0"/>
                </a:solidFill>
                <a:latin typeface="Palatino Linotype" panose="02040502050505030304" pitchFamily="18" charset="0"/>
              </a:rPr>
              <a:t>records</a:t>
            </a:r>
            <a:r>
              <a:rPr lang="en-US" dirty="0">
                <a:solidFill>
                  <a:srgbClr val="222222"/>
                </a:solidFill>
                <a:latin typeface="Palatino Linotype" panose="02040502050505030304" pitchFamily="18" charset="0"/>
              </a:rPr>
              <a:t> or </a:t>
            </a:r>
            <a:r>
              <a:rPr lang="en-US" dirty="0">
                <a:solidFill>
                  <a:srgbClr val="00B0F0"/>
                </a:solidFill>
                <a:latin typeface="Palatino Linotype" panose="02040502050505030304" pitchFamily="18" charset="0"/>
              </a:rPr>
              <a:t>tuples</a:t>
            </a:r>
            <a:r>
              <a:rPr lang="en-US" dirty="0">
                <a:solidFill>
                  <a:srgbClr val="222222"/>
                </a:solidFill>
                <a:latin typeface="Palatino Linotype" panose="02040502050505030304" pitchFamily="18" charset="0"/>
              </a:rPr>
              <a:t>. Columns are also called </a:t>
            </a:r>
            <a:r>
              <a:rPr lang="en-US" dirty="0">
                <a:solidFill>
                  <a:srgbClr val="00B0F0"/>
                </a:solidFill>
                <a:latin typeface="Palatino Linotype" panose="02040502050505030304" pitchFamily="18" charset="0"/>
              </a:rPr>
              <a:t>attributes</a:t>
            </a:r>
            <a:r>
              <a:rPr lang="en-US" dirty="0">
                <a:solidFill>
                  <a:srgbClr val="0B0080"/>
                </a:solidFill>
                <a:latin typeface="Palatino Linotype" panose="02040502050505030304" pitchFamily="18" charset="0"/>
              </a:rPr>
              <a:t>.</a:t>
            </a:r>
            <a:endParaRPr lang="en-IN" dirty="0">
              <a:solidFill>
                <a:srgbClr val="0B008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1CC94690-DC32-48D5-B386-CE29E3C5FE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NEWSTUDENT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namefirst, DOB, emailID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ID, namefirst, DOB, emailID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MAX</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Arial" panose="020B0604020202020204" pitchFamily="34" charset="0"/>
                <a:ea typeface="Times New Roman" panose="02020603050405020304" pitchFamily="18" charset="0"/>
                <a:cs typeface="Arial" panose="020B0604020202020204" pitchFamily="34" charset="0"/>
              </a:rPr>
              <a:t>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cs typeface="Arial" panose="020B0604020202020204" pitchFamily="34" charset="0"/>
              </a:rPr>
              <a:t>1</a:t>
            </a:r>
            <a:r>
              <a:rPr lang="en-IN" dirty="0">
                <a:latin typeface="Arial" panose="020B0604020202020204" pitchFamily="34" charset="0"/>
                <a:cs typeface="Arial" panose="020B0604020202020204" pitchFamily="34" charset="0"/>
              </a:rPr>
              <a:t>, 'Rahul', 'Patil', curdate(), 'r57px33px@gmail.com'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@x</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@x + 1, 'Rahul', 'Patil', curdate(), 'r57px33px@gmail.com'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766601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80560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3770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6827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954107"/>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95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1191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5073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27" y="3189969"/>
            <a:ext cx="8839200" cy="3323987"/>
          </a:xfrm>
          <a:prstGeom prst="rect">
            <a:avLst/>
          </a:prstGeom>
        </p:spPr>
        <p:txBody>
          <a:bodyPr wrap="square">
            <a:spAutoFit/>
          </a:bodyPr>
          <a:lstStyle/>
          <a:p>
            <a:r>
              <a:rPr lang="en-IN" sz="2400" b="1" dirty="0">
                <a:latin typeface="Palatino Linotype" panose="02040502050505030304" pitchFamily="18"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columns is insignificant – </a:t>
            </a:r>
            <a:r>
              <a:rPr lang="en-IN" dirty="0">
                <a:solidFill>
                  <a:schemeClr val="tx2">
                    <a:lumMod val="50000"/>
                  </a:schemeClr>
                </a:solidFill>
                <a:latin typeface="Palatino Linotype" panose="02040502050505030304" pitchFamily="18" charset="0"/>
              </a:rPr>
              <a:t>(unimportant)</a:t>
            </a:r>
            <a:r>
              <a:rPr lang="en-IN" sz="2000"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The sequence of rows is insignificant</a:t>
            </a:r>
            <a:r>
              <a:rPr lang="en-IN" sz="2400" dirty="0">
                <a:solidFill>
                  <a:schemeClr val="tx2">
                    <a:lumMod val="50000"/>
                  </a:schemeClr>
                </a:solidFill>
                <a:latin typeface="Palatino Linotype" panose="02040502050505030304" pitchFamily="18" charset="0"/>
              </a:rPr>
              <a:t> </a:t>
            </a:r>
            <a:r>
              <a:rPr lang="en-IN" sz="2000" dirty="0">
                <a:solidFill>
                  <a:schemeClr val="tx2">
                    <a:lumMod val="50000"/>
                  </a:schemeClr>
                </a:solidFill>
                <a:latin typeface="Palatino Linotype" panose="02040502050505030304" pitchFamily="18" charset="0"/>
              </a:rPr>
              <a:t>–</a:t>
            </a:r>
            <a:r>
              <a:rPr lang="en-IN" sz="2400" dirty="0">
                <a:solidFill>
                  <a:schemeClr val="tx2">
                    <a:lumMod val="50000"/>
                  </a:schemeClr>
                </a:solidFill>
                <a:latin typeface="Palatino Linotype" panose="02040502050505030304" pitchFamily="18" charset="0"/>
              </a:rPr>
              <a:t> </a:t>
            </a:r>
            <a:r>
              <a:rPr lang="en-IN" dirty="0">
                <a:solidFill>
                  <a:schemeClr val="tx2">
                    <a:lumMod val="50000"/>
                  </a:schemeClr>
                </a:solidFill>
                <a:latin typeface="Palatino Linotype" panose="02040502050505030304" pitchFamily="18" charset="0"/>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latin typeface="Palatino Linotype" panose="02040502050505030304" pitchFamily="18" charset="0"/>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552169308"/>
              </p:ext>
            </p:extLst>
          </p:nvPr>
        </p:nvGraphicFramePr>
        <p:xfrm>
          <a:off x="439598" y="934462"/>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463358" y="3836299"/>
            <a:ext cx="4285875" cy="1015663"/>
          </a:xfrm>
          <a:prstGeom prst="rect">
            <a:avLst/>
          </a:prstGeom>
        </p:spPr>
        <p:txBody>
          <a:bodyPr wrap="square">
            <a:spAutoFit/>
          </a:bodyPr>
          <a:lstStyle/>
          <a:p>
            <a:r>
              <a:rPr lang="en-US" sz="2000" b="1" dirty="0">
                <a:solidFill>
                  <a:srgbClr val="006C86"/>
                </a:solidFill>
                <a:latin typeface="Palatino Linotype" panose="02040502050505030304" pitchFamily="18" charset="0"/>
              </a:rPr>
              <a:t>Attribute</a:t>
            </a:r>
            <a:r>
              <a:rPr lang="en-US" sz="2000" dirty="0">
                <a:solidFill>
                  <a:srgbClr val="006C86"/>
                </a:solidFill>
                <a:latin typeface="Palatino Linotype" panose="02040502050505030304" pitchFamily="18" charset="0"/>
              </a:rPr>
              <a:t> </a:t>
            </a:r>
            <a:r>
              <a:rPr lang="en-US" sz="2000" b="1" dirty="0">
                <a:solidFill>
                  <a:srgbClr val="006C86"/>
                </a:solidFill>
                <a:latin typeface="Palatino Linotype" panose="02040502050505030304" pitchFamily="18" charset="0"/>
              </a:rPr>
              <a:t>domain</a:t>
            </a:r>
            <a:r>
              <a:rPr lang="en-US" sz="2000" dirty="0">
                <a:solidFill>
                  <a:srgbClr val="006C86"/>
                </a:solidFill>
                <a:latin typeface="Palatino Linotype" panose="02040502050505030304" pitchFamily="18" charset="0"/>
              </a:rPr>
              <a:t> − Every attribute has some pre-defined datatypes, known as attribute domain.</a:t>
            </a:r>
          </a:p>
        </p:txBody>
      </p:sp>
      <p:pic>
        <p:nvPicPr>
          <p:cNvPr id="6" name="Picture 5">
            <a:extLst>
              <a:ext uri="{FF2B5EF4-FFF2-40B4-BE49-F238E27FC236}">
                <a16:creationId xmlns:a16="http://schemas.microsoft.com/office/drawing/2014/main" id="{E7FC3177-8D53-42D4-B284-592D640A8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567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9465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26320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1138773"/>
          </a:xfrm>
          <a:prstGeom prst="rect">
            <a:avLst/>
          </a:prstGeom>
          <a:noFill/>
        </p:spPr>
        <p:txBody>
          <a:bodyPr wrap="square">
            <a:spAutoFit/>
          </a:bodyPr>
          <a:lstStyle/>
          <a:p>
            <a:r>
              <a:rPr lang="en-US" sz="22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Palatino Linotype" panose="02040502050505030304" pitchFamily="18" charset="0"/>
                <a:cs typeface="Segoe UI Light" panose="020B0502040204020203" pitchFamily="34" charset="0"/>
              </a:rPr>
              <a:t>identifiers</a:t>
            </a:r>
            <a:r>
              <a:rPr lang="en-US" sz="2200" dirty="0">
                <a:latin typeface="Palatino Linotype" panose="02040502050505030304" pitchFamily="18" charset="0"/>
                <a:cs typeface="Segoe UI Light" panose="020B0502040204020203" pitchFamily="34" charset="0"/>
              </a:rPr>
              <a:t>.</a:t>
            </a:r>
            <a:endParaRPr lang="en-IN" sz="22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390D7DDD-0CA5-4A03-87F9-E4CFFAEFC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294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Palatino Linotype" panose="02040502050505030304" pitchFamily="18"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Palatino Linotype" panose="02040502050505030304" pitchFamily="18" charset="0"/>
                <a:ea typeface="+mj-ea"/>
                <a:cs typeface="Arial" pitchFamily="34" charset="0"/>
              </a:rPr>
              <a:t>  </a:t>
            </a:r>
            <a:r>
              <a:rPr lang="en-IN" sz="2000" dirty="0">
                <a:latin typeface="Palatino Linotype" panose="02040502050505030304" pitchFamily="18" charset="0"/>
                <a:ea typeface="+mj-ea"/>
                <a:cs typeface="Arial" pitchFamily="34" charset="0"/>
              </a:rPr>
              <a:t>The identifier quote character is the backtick (`)</a:t>
            </a:r>
            <a:endParaRPr lang="en-US" sz="2000" dirty="0">
              <a:latin typeface="Palatino Linotype" panose="02040502050505030304" pitchFamily="18"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7165589-8BCC-4007-A417-D068E1969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2487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688689"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08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692771"/>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dirty="0">
                <a:latin typeface="Palatino Linotype" panose="02040502050505030304" pitchFamily="18" charset="0"/>
              </a:rPr>
              <a:t> </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8" name="Rectangle 7"/>
          <p:cNvSpPr/>
          <p:nvPr/>
        </p:nvSpPr>
        <p:spPr>
          <a:xfrm>
            <a:off x="262558" y="1234432"/>
            <a:ext cx="11737304" cy="2949525"/>
          </a:xfrm>
          <a:prstGeom prst="rect">
            <a:avLst/>
          </a:prstGeom>
        </p:spPr>
        <p:txBody>
          <a:bodyPr wrap="square">
            <a:spAutoFit/>
          </a:bodyPr>
          <a:lstStyle/>
          <a:p>
            <a:r>
              <a:rPr lang="en-IN" dirty="0">
                <a:solidFill>
                  <a:schemeClr val="accent6">
                    <a:lumMod val="50000"/>
                  </a:schemeClr>
                </a:solidFill>
                <a:latin typeface="Arial" panose="020B0604020202020204" pitchFamily="34" charset="0"/>
                <a:cs typeface="Arial" panose="020B0604020202020204" pitchFamily="34" charset="0"/>
              </a:rPr>
              <a:t>                              modifiers</a:t>
            </a:r>
            <a:endParaRPr lang="en-US" dirty="0">
              <a:solidFill>
                <a:srgbClr val="0077AA"/>
              </a:solidFill>
              <a:latin typeface="Arial" panose="020B0604020202020204" pitchFamily="34" charset="0"/>
              <a:cs typeface="Arial" panose="020B0604020202020204" pitchFamily="34" charset="0"/>
            </a:endParaRPr>
          </a:p>
          <a:p>
            <a:r>
              <a:rPr lang="en-US" dirty="0">
                <a:solidFill>
                  <a:schemeClr val="tx1">
                    <a:lumMod val="95000"/>
                    <a:lumOff val="5000"/>
                  </a:schemeClr>
                </a:solidFill>
                <a:latin typeface="Arial" panose="020B0604020202020204" pitchFamily="34" charset="0"/>
                <a:cs typeface="Arial" panose="020B0604020202020204" pitchFamily="34" charset="0"/>
              </a:rPr>
              <a:t>SELECT [ALL / DISTINCT / DISTINCTROW] * /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1</a:t>
            </a:r>
            <a:r>
              <a:rPr lang="en-US" dirty="0">
                <a:solidFill>
                  <a:schemeClr val="tx1">
                    <a:lumMod val="95000"/>
                    <a:lumOff val="5000"/>
                  </a:schemeClr>
                </a:solidFill>
                <a:latin typeface="Arial" panose="020B0604020202020204" pitchFamily="34" charset="0"/>
                <a:cs typeface="Arial" panose="020B0604020202020204" pitchFamily="34" charset="0"/>
              </a:rPr>
              <a:t> [ [as] alias_name], </a:t>
            </a:r>
            <a:r>
              <a:rPr lang="en-US" b="1" i="1" dirty="0">
                <a:solidFill>
                  <a:schemeClr val="tx1">
                    <a:lumMod val="95000"/>
                    <a:lumOff val="5000"/>
                  </a:schemeClr>
                </a:solidFill>
                <a:latin typeface="Arial" panose="020B0604020202020204" pitchFamily="34" charset="0"/>
                <a:cs typeface="Arial" panose="020B0604020202020204" pitchFamily="34" charset="0"/>
              </a:rPr>
              <a:t>A</a:t>
            </a:r>
            <a:r>
              <a:rPr lang="en-US" i="1" baseline="-25000" dirty="0">
                <a:solidFill>
                  <a:schemeClr val="tx1">
                    <a:lumMod val="95000"/>
                    <a:lumOff val="5000"/>
                  </a:schemeClr>
                </a:solidFill>
                <a:latin typeface="Arial" panose="020B0604020202020204" pitchFamily="34" charset="0"/>
                <a:cs typeface="Arial" panose="020B0604020202020204" pitchFamily="34" charset="0"/>
              </a:rPr>
              <a:t>2</a:t>
            </a:r>
            <a:r>
              <a:rPr lang="en-US"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from &lt;r&gt; [as] alias_name]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[WHERE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[GROUP BY {col_name | expr | position} [ASC | DESC], ... [WITH ROLLUP]]</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[HAVING where_condition]</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[ORDER BY {col_name | expr | position}  [ASC | DESC],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[LIMIT {[offset,] row_count | row_count OFFSET offset}]</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51E0F08-B58D-432B-8AA9-828A88C791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b="1" dirty="0">
              <a:solidFill>
                <a:srgbClr val="FF0000"/>
              </a:solidFill>
              <a:latin typeface="Palatino Linotype" panose="02040502050505030304" pitchFamily="18" charset="0"/>
              <a:cs typeface="Arial" panose="020B0604020202020204" pitchFamily="34" charset="0"/>
            </a:endParaRPr>
          </a:p>
          <a:p>
            <a:r>
              <a:rPr lang="en-IN" sz="24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99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353701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9495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6067735"/>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5293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1524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10743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 </a:t>
            </a:r>
            <a:r>
              <a:rPr lang="en-IN" sz="2000" b="1" i="1" dirty="0">
                <a:solidFill>
                  <a:srgbClr val="FF0000"/>
                </a:solidFill>
                <a:latin typeface="Palatino Linotype" panose="02040502050505030304" pitchFamily="18" charset="0"/>
                <a:cs typeface="Arial" panose="020B0604020202020204" pitchFamily="34" charset="0"/>
              </a:rPr>
              <a:t>(in Relational Algebra </a:t>
            </a:r>
            <a:r>
              <a:rPr lang="en-IN" sz="2000" i="1" dirty="0">
                <a:solidFill>
                  <a:srgbClr val="FF0000"/>
                </a:solidFill>
                <a:latin typeface="Palatino Linotype" panose="02040502050505030304" pitchFamily="18" charset="0"/>
                <a:cs typeface="Arial" panose="020B0604020202020204" pitchFamily="34" charset="0"/>
              </a:rPr>
              <a:t>"</a:t>
            </a:r>
            <a:r>
              <a:rPr lang="en-IN" sz="2000" b="1" i="1" dirty="0">
                <a:solidFill>
                  <a:srgbClr val="FF0000"/>
                </a:solidFill>
                <a:latin typeface="Palatino Linotype" panose="02040502050505030304" pitchFamily="18" charset="0"/>
                <a:cs typeface="Arial" panose="020B0604020202020204" pitchFamily="34" charset="0"/>
              </a:rPr>
              <a:t>R</a:t>
            </a:r>
            <a:r>
              <a:rPr lang="en-IN" sz="2000" i="1" dirty="0">
                <a:solidFill>
                  <a:srgbClr val="FF0000"/>
                </a:solidFill>
                <a:latin typeface="Palatino Linotype" panose="02040502050505030304" pitchFamily="18" charset="0"/>
                <a:cs typeface="Arial" panose="020B0604020202020204" pitchFamily="34" charset="0"/>
              </a:rPr>
              <a:t>" </a:t>
            </a:r>
            <a:r>
              <a:rPr lang="en-IN" sz="2000" b="1" i="1" dirty="0">
                <a:solidFill>
                  <a:srgbClr val="FF0000"/>
                </a:solidFill>
                <a:latin typeface="Palatino Linotype" panose="02040502050505030304" pitchFamily="18" charset="0"/>
                <a:cs typeface="Arial" panose="020B0604020202020204" pitchFamily="34" charset="0"/>
              </a:rPr>
              <a:t>stands for relation)</a:t>
            </a:r>
            <a:r>
              <a:rPr lang="en-IN" sz="28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In Database, a relation represents a </a:t>
            </a:r>
            <a:r>
              <a:rPr lang="en-IN" sz="2400" b="1" dirty="0">
                <a:solidFill>
                  <a:srgbClr val="C00000"/>
                </a:solidFill>
                <a:latin typeface="Palatino Linotype" panose="02040502050505030304" pitchFamily="18" charset="0"/>
                <a:cs typeface="Arial" panose="020B0604020202020204" pitchFamily="34" charset="0"/>
              </a:rPr>
              <a:t>table</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or an </a:t>
            </a:r>
            <a:r>
              <a:rPr lang="en-IN" sz="2400" b="1" dirty="0">
                <a:solidFill>
                  <a:srgbClr val="C00000"/>
                </a:solidFill>
                <a:latin typeface="Palatino Linotype" panose="02040502050505030304" pitchFamily="18" charset="0"/>
                <a:cs typeface="Arial" panose="020B0604020202020204" pitchFamily="34" charset="0"/>
              </a:rPr>
              <a:t>entity</a:t>
            </a:r>
            <a:r>
              <a:rPr lang="en-IN" sz="2400" dirty="0">
                <a:solidFill>
                  <a:srgbClr val="C0000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than contain attributes.</a:t>
            </a:r>
          </a:p>
        </p:txBody>
      </p:sp>
      <p:sp>
        <p:nvSpPr>
          <p:cNvPr id="5" name="Rectangle 4"/>
          <p:cNvSpPr/>
          <p:nvPr/>
        </p:nvSpPr>
        <p:spPr>
          <a:xfrm>
            <a:off x="334566" y="2060848"/>
            <a:ext cx="11449272" cy="830997"/>
          </a:xfrm>
          <a:prstGeom prst="rect">
            <a:avLst/>
          </a:prstGeom>
        </p:spPr>
        <p:txBody>
          <a:bodyPr wrap="square">
            <a:spAutoFit/>
          </a:bodyPr>
          <a:lstStyle/>
          <a:p>
            <a:r>
              <a:rPr lang="en-IN" sz="2800" b="1" dirty="0">
                <a:latin typeface="Palatino Linotype" panose="02040502050505030304" pitchFamily="18" charset="0"/>
                <a:cs typeface="Arial" panose="020B0604020202020204" pitchFamily="34" charset="0"/>
              </a:rPr>
              <a:t>Relationship: </a:t>
            </a:r>
            <a:r>
              <a:rPr lang="en-IN" sz="2000" dirty="0">
                <a:latin typeface="Palatino Linotype" panose="02040502050505030304" pitchFamily="18" charset="0"/>
                <a:cs typeface="Arial" panose="020B0604020202020204" pitchFamily="34" charset="0"/>
              </a:rPr>
              <a:t>In database, relationship is that how the two entities are </a:t>
            </a:r>
            <a:r>
              <a:rPr lang="en-IN" sz="2400" b="1" dirty="0">
                <a:solidFill>
                  <a:srgbClr val="0070C0"/>
                </a:solidFill>
                <a:latin typeface="Palatino Linotype" panose="02040502050505030304" pitchFamily="18" charset="0"/>
                <a:cs typeface="Arial" panose="020B0604020202020204" pitchFamily="34" charset="0"/>
              </a:rPr>
              <a:t>connected</a:t>
            </a:r>
            <a:r>
              <a:rPr lang="en-IN" sz="2400" dirty="0">
                <a:solidFill>
                  <a:srgbClr val="0070C0"/>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140968"/>
            <a:ext cx="6798657" cy="954107"/>
          </a:xfrm>
          <a:prstGeom prst="rect">
            <a:avLst/>
          </a:prstGeom>
          <a:noFill/>
        </p:spPr>
        <p:txBody>
          <a:bodyPr wrap="square">
            <a:spAutoFit/>
          </a:bodyPr>
          <a:lstStyle/>
          <a:p>
            <a:r>
              <a:rPr lang="en-IN" sz="2800" b="1" dirty="0">
                <a:solidFill>
                  <a:srgbClr val="C00000"/>
                </a:solidFill>
                <a:latin typeface="Palatino Linotype" panose="02040502050505030304" pitchFamily="18" charset="0"/>
                <a:cs typeface="Arial" panose="020B0604020202020204" pitchFamily="34" charset="0"/>
              </a:rPr>
              <a:t>Primary/Foreign key</a:t>
            </a:r>
            <a:r>
              <a:rPr lang="en-IN" sz="2800" dirty="0">
                <a:latin typeface="Palatino Linotype" panose="02040502050505030304" pitchFamily="18" charset="0"/>
                <a:cs typeface="Arial" panose="020B0604020202020204" pitchFamily="34" charset="0"/>
              </a:rPr>
              <a:t> is used to specify this relationship.</a:t>
            </a:r>
          </a:p>
        </p:txBody>
      </p:sp>
      <p:sp>
        <p:nvSpPr>
          <p:cNvPr id="7" name="Rectangle 6"/>
          <p:cNvSpPr/>
          <p:nvPr/>
        </p:nvSpPr>
        <p:spPr>
          <a:xfrm>
            <a:off x="334566" y="5416239"/>
            <a:ext cx="8715436" cy="1138773"/>
          </a:xfrm>
          <a:prstGeom prst="rect">
            <a:avLst/>
          </a:prstGeom>
        </p:spPr>
        <p:txBody>
          <a:bodyPr wrap="square">
            <a:spAutoFit/>
          </a:bodyPr>
          <a:lstStyle/>
          <a:p>
            <a:r>
              <a:rPr lang="en-US" sz="2400" b="1" dirty="0">
                <a:solidFill>
                  <a:srgbClr val="FF0000"/>
                </a:solidFill>
                <a:latin typeface="Palatino Linotype" panose="02040502050505030304" pitchFamily="18" charset="0"/>
              </a:rPr>
              <a:t>Note:</a:t>
            </a:r>
          </a:p>
          <a:p>
            <a:pPr marL="342900" indent="-342900">
              <a:buFont typeface="Arial" pitchFamily="34" charset="0"/>
              <a:buChar char="•"/>
            </a:pPr>
            <a:endParaRPr lang="en-US" sz="800" b="1" dirty="0">
              <a:solidFill>
                <a:srgbClr val="006C86"/>
              </a:solidFill>
              <a:latin typeface="Palatino Linotype" panose="02040502050505030304" pitchFamily="18" charset="0"/>
            </a:endParaRP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Table -</a:t>
            </a:r>
            <a:r>
              <a:rPr lang="en-US" dirty="0">
                <a:solidFill>
                  <a:schemeClr val="tx1">
                    <a:lumMod val="85000"/>
                    <a:lumOff val="15000"/>
                  </a:schemeClr>
                </a:solidFill>
                <a:latin typeface="Palatino Linotype" panose="02040502050505030304" pitchFamily="18" charset="0"/>
              </a:rPr>
              <a:t> The physical </a:t>
            </a:r>
            <a:r>
              <a:rPr lang="en-US" dirty="0">
                <a:solidFill>
                  <a:schemeClr val="tx1">
                    <a:lumMod val="85000"/>
                    <a:lumOff val="15000"/>
                  </a:schemeClr>
                </a:solidFill>
                <a:latin typeface="Palatino Linotype" panose="02040502050505030304" pitchFamily="18" charset="0"/>
                <a:cs typeface="Arial" panose="020B0604020202020204" pitchFamily="34" charset="0"/>
              </a:rPr>
              <a:t>instantiation</a:t>
            </a:r>
            <a:r>
              <a:rPr lang="en-US" dirty="0">
                <a:solidFill>
                  <a:schemeClr val="tx1">
                    <a:lumMod val="85000"/>
                    <a:lumOff val="15000"/>
                  </a:schemeClr>
                </a:solidFill>
                <a:latin typeface="Palatino Linotype" panose="02040502050505030304" pitchFamily="18" charset="0"/>
              </a:rPr>
              <a:t> of a relation in the database schema.</a:t>
            </a:r>
          </a:p>
          <a:p>
            <a:pPr marL="342900" indent="-342900">
              <a:buFont typeface="Arial"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logical construct that organizes data into rows and columns</a:t>
            </a:r>
            <a:r>
              <a:rPr lang="en-US" dirty="0">
                <a:solidFill>
                  <a:srgbClr val="006C86"/>
                </a:solidFill>
                <a:latin typeface="Palatino Linotype" panose="02040502050505030304" pitchFamily="18" charset="0"/>
              </a:rPr>
              <a:t>.</a:t>
            </a:r>
          </a:p>
        </p:txBody>
      </p:sp>
      <p:sp>
        <p:nvSpPr>
          <p:cNvPr id="8" name="Rectangle 7"/>
          <p:cNvSpPr/>
          <p:nvPr/>
        </p:nvSpPr>
        <p:spPr>
          <a:xfrm>
            <a:off x="352312" y="4186270"/>
            <a:ext cx="3510645"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Foreign Key is also know as </a:t>
            </a:r>
            <a:r>
              <a:rPr lang="en-US" dirty="0">
                <a:solidFill>
                  <a:srgbClr val="006C86"/>
                </a:solidFill>
                <a:latin typeface="Palatino Linotype" panose="02040502050505030304" pitchFamily="18" charset="0"/>
                <a:cs typeface="Arial" panose="020B0604020202020204" pitchFamily="34" charset="0"/>
              </a:rPr>
              <a:t>Reference</a:t>
            </a:r>
            <a:r>
              <a:rPr lang="en-US" dirty="0">
                <a:solidFill>
                  <a:srgbClr val="006C86"/>
                </a:solidFill>
                <a:latin typeface="Palatino Linotype" panose="02040502050505030304" pitchFamily="18" charset="0"/>
              </a:rPr>
              <a:t>/Referential key.</a:t>
            </a:r>
          </a:p>
        </p:txBody>
      </p:sp>
      <p:pic>
        <p:nvPicPr>
          <p:cNvPr id="9" name="Picture 8">
            <a:extLst>
              <a:ext uri="{FF2B5EF4-FFF2-40B4-BE49-F238E27FC236}">
                <a16:creationId xmlns:a16="http://schemas.microsoft.com/office/drawing/2014/main" id="{E04241D7-FB68-4667-9345-F4EC76ECC3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8959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39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59599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889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5291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7495811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6286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509120"/>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549762"/>
            <a:ext cx="11449272"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3317" y="1557036"/>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A database is a system to </a:t>
            </a:r>
            <a:r>
              <a:rPr lang="en-US" sz="3200" b="1" dirty="0">
                <a:solidFill>
                  <a:srgbClr val="C00000"/>
                </a:solidFill>
                <a:latin typeface="Palatino Linotype" panose="02040502050505030304" pitchFamily="18" charset="0"/>
                <a:cs typeface="Arial" pitchFamily="34" charset="0"/>
              </a:rPr>
              <a:t>organize, store </a:t>
            </a:r>
            <a:r>
              <a:rPr lang="en-US" sz="2400" dirty="0">
                <a:latin typeface="Palatino Linotype" panose="02040502050505030304" pitchFamily="18" charset="0"/>
                <a:cs typeface="Arial" pitchFamily="34" charset="0"/>
              </a:rPr>
              <a:t>and</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retrieve</a:t>
            </a:r>
            <a:r>
              <a:rPr lang="en-US" sz="2800" b="1"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large amounts of data easily, which is stored in </a:t>
            </a:r>
            <a:r>
              <a:rPr lang="en-US" sz="3200" b="1" dirty="0">
                <a:solidFill>
                  <a:srgbClr val="C00000"/>
                </a:solidFill>
                <a:latin typeface="Palatino Linotype" panose="02040502050505030304" pitchFamily="18" charset="0"/>
                <a:cs typeface="Arial" pitchFamily="34" charset="0"/>
              </a:rPr>
              <a:t>one </a:t>
            </a:r>
            <a:r>
              <a:rPr lang="en-US" sz="2400" dirty="0">
                <a:latin typeface="Palatino Linotype" panose="02040502050505030304" pitchFamily="18" charset="0"/>
                <a:cs typeface="Arial" pitchFamily="34" charset="0"/>
              </a:rPr>
              <a:t>or</a:t>
            </a:r>
            <a:r>
              <a:rPr lang="en-US" sz="3200" b="1" dirty="0">
                <a:solidFill>
                  <a:srgbClr val="C00000"/>
                </a:solidFill>
                <a:latin typeface="Palatino Linotype" panose="02040502050505030304" pitchFamily="18" charset="0"/>
                <a:cs typeface="Arial" pitchFamily="34" charset="0"/>
              </a:rPr>
              <a:t> more data files</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by </a:t>
            </a:r>
            <a:r>
              <a:rPr lang="en-US" sz="3200" b="1" dirty="0">
                <a:solidFill>
                  <a:srgbClr val="C00000"/>
                </a:solidFill>
                <a:latin typeface="Palatino Linotype" panose="02040502050505030304" pitchFamily="18" charset="0"/>
                <a:cs typeface="Arial" pitchFamily="34" charset="0"/>
              </a:rPr>
              <a:t>one</a:t>
            </a:r>
            <a:r>
              <a:rPr lang="en-US" sz="3200" b="1" dirty="0">
                <a:solidFill>
                  <a:srgbClr val="0070C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more</a:t>
            </a:r>
            <a:r>
              <a:rPr lang="en-US" sz="3200" b="1" dirty="0">
                <a:solidFill>
                  <a:srgbClr val="0070C0"/>
                </a:solidFill>
                <a:latin typeface="Palatino Linotype" panose="02040502050505030304" pitchFamily="18" charset="0"/>
                <a:cs typeface="Arial" pitchFamily="34" charset="0"/>
              </a:rPr>
              <a:t> </a:t>
            </a:r>
            <a:r>
              <a:rPr lang="en-US" sz="3200" b="1" dirty="0">
                <a:solidFill>
                  <a:srgbClr val="C00000"/>
                </a:solidFill>
                <a:latin typeface="Palatino Linotype" panose="02040502050505030304" pitchFamily="18" charset="0"/>
                <a:cs typeface="Arial" pitchFamily="34" charset="0"/>
              </a:rPr>
              <a:t>users</a:t>
            </a:r>
            <a:r>
              <a:rPr lang="en-US" sz="3200" b="1" dirty="0">
                <a:latin typeface="Palatino Linotype" panose="02040502050505030304" pitchFamily="18"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Palatino Linotype" panose="02040502050505030304" pitchFamily="18" charset="0"/>
                <a:cs typeface="Arial" pitchFamily="34" charset="0"/>
              </a:rPr>
              <a:t>Each database is a collection of tables, which are called </a:t>
            </a:r>
            <a:r>
              <a:rPr lang="en-US" sz="3200" b="1" dirty="0">
                <a:solidFill>
                  <a:srgbClr val="C00000"/>
                </a:solidFill>
                <a:latin typeface="Palatino Linotype" panose="02040502050505030304" pitchFamily="18" charset="0"/>
                <a:cs typeface="Arial" pitchFamily="34" charset="0"/>
              </a:rPr>
              <a:t>relations</a:t>
            </a:r>
            <a:r>
              <a:rPr lang="en-US" sz="2400" dirty="0">
                <a:latin typeface="Palatino Linotype" panose="02040502050505030304" pitchFamily="18" charset="0"/>
                <a:cs typeface="Arial" pitchFamily="34" charset="0"/>
              </a:rPr>
              <a:t>, hence the name </a:t>
            </a:r>
            <a:r>
              <a:rPr lang="en-US" sz="2400" b="1" dirty="0">
                <a:latin typeface="Palatino Linotype" panose="02040502050505030304" pitchFamily="18" charset="0"/>
                <a:cs typeface="Arial" pitchFamily="34" charset="0"/>
              </a:rPr>
              <a:t>"</a:t>
            </a:r>
            <a:r>
              <a:rPr lang="en-US" sz="3200" b="1" dirty="0">
                <a:solidFill>
                  <a:srgbClr val="C00000"/>
                </a:solidFill>
                <a:latin typeface="Palatino Linotype" panose="02040502050505030304" pitchFamily="18" charset="0"/>
                <a:cs typeface="Arial" pitchFamily="34" charset="0"/>
              </a:rPr>
              <a:t>relational database</a:t>
            </a:r>
            <a:r>
              <a:rPr lang="en-US" sz="2400" b="1" dirty="0">
                <a:latin typeface="Palatino Linotype" panose="02040502050505030304" pitchFamily="18" charset="0"/>
                <a:cs typeface="Arial" pitchFamily="34" charset="0"/>
              </a:rPr>
              <a:t>"</a:t>
            </a:r>
            <a:r>
              <a:rPr lang="en-US" sz="2400" dirty="0">
                <a:latin typeface="Palatino Linotype" panose="02040502050505030304" pitchFamily="18"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pic>
        <p:nvPicPr>
          <p:cNvPr id="8" name="Picture 7">
            <a:extLst>
              <a:ext uri="{FF2B5EF4-FFF2-40B4-BE49-F238E27FC236}">
                <a16:creationId xmlns:a16="http://schemas.microsoft.com/office/drawing/2014/main" id="{8253DD02-06C7-467D-9D3F-D1515E254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8369515"/>
              </p:ext>
            </p:extLst>
          </p:nvPr>
        </p:nvGraphicFramePr>
        <p:xfrm>
          <a:off x="335316" y="1629034"/>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35316" y="5014745"/>
            <a:ext cx="5361877" cy="742853"/>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Rectangle 8">
            <a:extLst>
              <a:ext uri="{FF2B5EF4-FFF2-40B4-BE49-F238E27FC236}">
                <a16:creationId xmlns:a16="http://schemas.microsoft.com/office/drawing/2014/main" id="{C191CFA7-6404-4215-B9C8-1539BE37D302}"/>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92117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3630940"/>
              </p:ext>
            </p:extLst>
          </p:nvPr>
        </p:nvGraphicFramePr>
        <p:xfrm>
          <a:off x="335316" y="1629034"/>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4" name="Rectangle 3"/>
          <p:cNvSpPr/>
          <p:nvPr/>
        </p:nvSpPr>
        <p:spPr>
          <a:xfrm>
            <a:off x="191319" y="3429000"/>
            <a:ext cx="11735776" cy="1815646"/>
          </a:xfrm>
          <a:prstGeom prst="rect">
            <a:avLst/>
          </a:prstGeom>
          <a:noFill/>
        </p:spPr>
        <p:txBody>
          <a:bodyPr wrap="square">
            <a:spAutoFit/>
          </a:bodyPr>
          <a:lstStyle/>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AND.</a:t>
            </a:r>
            <a:r>
              <a:rPr lang="en-IN" sz="1600" dirty="0">
                <a:latin typeface="Palatino Linotype" panose="02040502050505030304" pitchFamily="18" charset="0"/>
                <a:cs typeface="Arial" panose="020B0604020202020204" pitchFamily="34" charset="0"/>
              </a:rPr>
              <a:t> Evaluates to 1 if all operands are nonzero and not NULL, to 0 if one or more operands are 0, otherwise NULL is returned.</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OR.</a:t>
            </a:r>
            <a:r>
              <a:rPr lang="en-IN" sz="1600" dirty="0">
                <a:latin typeface="Palatino Linotype" panose="02040502050505030304" pitchFamily="18"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21" indent="-285721">
              <a:buFont typeface="Arial" panose="020B0604020202020204" pitchFamily="34" charset="0"/>
              <a:buChar char="•"/>
            </a:pPr>
            <a:endParaRPr lang="en-IN" sz="1600"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sz="1600" b="1" dirty="0">
                <a:latin typeface="Palatino Linotype" panose="02040502050505030304" pitchFamily="18" charset="0"/>
                <a:cs typeface="Arial" panose="020B0604020202020204" pitchFamily="34" charset="0"/>
              </a:rPr>
              <a:t>Logical NOT.</a:t>
            </a:r>
            <a:r>
              <a:rPr lang="en-IN" sz="1600" dirty="0">
                <a:latin typeface="Palatino Linotype" panose="02040502050505030304" pitchFamily="18" charset="0"/>
                <a:cs typeface="Arial" panose="020B0604020202020204" pitchFamily="34" charset="0"/>
              </a:rPr>
              <a:t> Evaluates to 1 if the operand is 0, to 0 if the operand is nonzero, and NOT NULL returns NULL.</a:t>
            </a:r>
          </a:p>
        </p:txBody>
      </p:sp>
      <p:sp>
        <p:nvSpPr>
          <p:cNvPr id="9" name="Rectangle 8">
            <a:extLst>
              <a:ext uri="{FF2B5EF4-FFF2-40B4-BE49-F238E27FC236}">
                <a16:creationId xmlns:a16="http://schemas.microsoft.com/office/drawing/2014/main" id="{A6B415F6-9015-4666-9558-6C19CA086591}"/>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91968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F4CD3B7-8DFA-4C81-90A4-F2B03736874C}"/>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77053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1C4F14C6-F281-4580-8B96-520B7B9C21B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395347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596639"/>
          <a:ext cx="11436356" cy="11123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Group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1"/>
                  </a:ext>
                </a:extLst>
              </a:tr>
              <a:tr h="3707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marL="91428" marR="91428" marT="45714" marB="45714" anchor="ctr"/>
                </a:tc>
                <a:tc>
                  <a:txBody>
                    <a:bodyPr/>
                    <a:lstStyle/>
                    <a:p>
                      <a:endParaRPr lang="en-IN" sz="1600" dirty="0">
                        <a:latin typeface="Arial" panose="020B0604020202020204" pitchFamily="34" charset="0"/>
                        <a:cs typeface="Arial" panose="020B0604020202020204" pitchFamily="34" charset="0"/>
                      </a:endParaRPr>
                    </a:p>
                  </a:txBody>
                  <a:tcPr marL="91428" marR="91428" marT="45714" marB="45714" anchor="ctr"/>
                </a:tc>
                <a:extLst>
                  <a:ext uri="{0D108BD9-81ED-4DB2-BD59-A6C34878D82A}">
                    <a16:rowId xmlns:a16="http://schemas.microsoft.com/office/drawing/2014/main" val="10002"/>
                  </a:ext>
                </a:extLst>
              </a:tr>
            </a:tbl>
          </a:graphicData>
        </a:graphic>
      </p:graphicFrame>
      <p:sp>
        <p:nvSpPr>
          <p:cNvPr id="6" name="Rectangle 5"/>
          <p:cNvSpPr/>
          <p:nvPr/>
        </p:nvSpPr>
        <p:spPr>
          <a:xfrm>
            <a:off x="346741" y="3680056"/>
            <a:ext cx="10573001" cy="147713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343612" y="3140968"/>
            <a:ext cx="3961884" cy="369284"/>
          </a:xfrm>
          <a:prstGeom prst="rect">
            <a:avLst/>
          </a:prstGeom>
          <a:noFill/>
        </p:spPr>
        <p:txBody>
          <a:bodyPr wrap="square">
            <a:spAutoFit/>
          </a:bodyPr>
          <a:lstStyle/>
          <a:p>
            <a:r>
              <a:rPr lang="en-IN" dirty="0">
                <a:solidFill>
                  <a:srgbClr val="FF0000"/>
                </a:solidFill>
                <a:latin typeface="Palatino Linotype" panose="02040502050505030304" pitchFamily="18" charset="0"/>
                <a:cs typeface="Arial" panose="020B0604020202020204" pitchFamily="34" charset="0"/>
              </a:rPr>
              <a:t>Note:</a:t>
            </a:r>
            <a:r>
              <a:rPr lang="en-IN" dirty="0">
                <a:solidFill>
                  <a:schemeClr val="accent4">
                    <a:lumMod val="50000"/>
                  </a:schemeClr>
                </a:solidFill>
                <a:latin typeface="Palatino Linotype" panose="02040502050505030304" pitchFamily="18" charset="0"/>
                <a:cs typeface="Arial" panose="020B0604020202020204" pitchFamily="34" charset="0"/>
              </a:rPr>
              <a:t> Both the statements are same.</a:t>
            </a:r>
          </a:p>
        </p:txBody>
      </p:sp>
      <p:sp>
        <p:nvSpPr>
          <p:cNvPr id="11" name="Rectangle 10">
            <a:extLst>
              <a:ext uri="{FF2B5EF4-FFF2-40B4-BE49-F238E27FC236}">
                <a16:creationId xmlns:a16="http://schemas.microsoft.com/office/drawing/2014/main" id="{68A850DA-BF63-415B-9B45-878AD4CFDCA4}"/>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8DD69D3-01DC-4CC7-8001-03FE630A5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9364523"/>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2220403"/>
              </p:ext>
            </p:extLst>
          </p:nvPr>
        </p:nvGraphicFramePr>
        <p:xfrm>
          <a:off x="346740" y="1556792"/>
          <a:ext cx="11437098" cy="1772690"/>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marL="91428" marR="91428" marT="45714" marB="45714"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7" name="Rectangle 6"/>
          <p:cNvSpPr/>
          <p:nvPr/>
        </p:nvSpPr>
        <p:spPr>
          <a:xfrm>
            <a:off x="346740" y="3789040"/>
            <a:ext cx="11437098" cy="646247"/>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'MANAGER'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UNION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JOB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'SALESMAN'</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6CCE4C21-1468-4A48-8914-87C96E0E955A}"/>
              </a:ext>
            </a:extLst>
          </p:cNvPr>
          <p:cNvSpPr/>
          <p:nvPr/>
        </p:nvSpPr>
        <p:spPr>
          <a:xfrm>
            <a:off x="191319" y="699431"/>
            <a:ext cx="8838049" cy="506226"/>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a:t>
            </a:r>
            <a:r>
              <a:rPr lang="en-US" sz="2000" b="1" i="1" dirty="0">
                <a:solidFill>
                  <a:srgbClr val="0077AA"/>
                </a:solidFill>
                <a:latin typeface="Arial" panose="020B0604020202020204" pitchFamily="34" charset="0"/>
                <a:cs typeface="Arial" panose="020B0604020202020204" pitchFamily="34" charset="0"/>
              </a:rPr>
              <a:t>A</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A</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from </a:t>
            </a:r>
            <a:r>
              <a:rPr lang="en-US" sz="2000" b="1" i="1" dirty="0">
                <a:solidFill>
                  <a:srgbClr val="0077AA"/>
                </a:solidFill>
                <a:latin typeface="Arial" panose="020B0604020202020204" pitchFamily="34" charset="0"/>
                <a:cs typeface="Arial" panose="020B0604020202020204" pitchFamily="34" charset="0"/>
              </a:rPr>
              <a:t>r</a:t>
            </a:r>
            <a:r>
              <a:rPr lang="en-US" sz="2000" b="1" i="1" baseline="-25000" dirty="0">
                <a:solidFill>
                  <a:srgbClr val="0077AA"/>
                </a:solidFill>
                <a:latin typeface="Arial" panose="020B0604020202020204" pitchFamily="34" charset="0"/>
                <a:cs typeface="Arial" panose="020B0604020202020204" pitchFamily="34" charset="0"/>
              </a:rPr>
              <a:t>1</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2</a:t>
            </a:r>
            <a:r>
              <a:rPr lang="en-US" sz="2000" b="1" i="1" dirty="0">
                <a:solidFill>
                  <a:srgbClr val="0077AA"/>
                </a:solidFill>
                <a:latin typeface="Arial" panose="020B0604020202020204" pitchFamily="34" charset="0"/>
                <a:cs typeface="Arial" panose="020B0604020202020204" pitchFamily="34" charset="0"/>
              </a:rPr>
              <a:t>, r</a:t>
            </a:r>
            <a:r>
              <a:rPr lang="en-US" sz="2000" b="1" i="1" baseline="-25000" dirty="0">
                <a:solidFill>
                  <a:srgbClr val="0077AA"/>
                </a:solidFill>
                <a:latin typeface="Arial" panose="020B0604020202020204" pitchFamily="34" charset="0"/>
                <a:cs typeface="Arial" panose="020B0604020202020204" pitchFamily="34" charset="0"/>
              </a:rPr>
              <a:t>3</a:t>
            </a:r>
            <a:r>
              <a:rPr lang="en-US" sz="2000" b="1" i="1" dirty="0">
                <a:solidFill>
                  <a:srgbClr val="0077AA"/>
                </a:solidFill>
                <a:latin typeface="Arial" panose="020B0604020202020204" pitchFamily="34" charset="0"/>
                <a:cs typeface="Arial" panose="020B0604020202020204" pitchFamily="34" charset="0"/>
              </a:rPr>
              <a:t>  . . .   </a:t>
            </a:r>
            <a:r>
              <a:rPr lang="en-US" sz="2000" dirty="0">
                <a:solidFill>
                  <a:srgbClr val="0077AA"/>
                </a:solidFill>
                <a:latin typeface="Arial" panose="020B0604020202020204" pitchFamily="34" charset="0"/>
                <a:cs typeface="Arial" panose="020B0604020202020204" pitchFamily="34" charset="0"/>
              </a:rPr>
              <a:t>[ WHERE </a:t>
            </a:r>
            <a:r>
              <a:rPr lang="en-US" sz="2000" b="1" i="1" dirty="0">
                <a:solidFill>
                  <a:srgbClr val="0077AA"/>
                </a:solidFill>
                <a:latin typeface="Arial" panose="020B0604020202020204" pitchFamily="34" charset="0"/>
                <a:cs typeface="Arial" panose="020B0604020202020204" pitchFamily="34" charset="0"/>
              </a:rPr>
              <a:t>P </a:t>
            </a:r>
            <a:r>
              <a:rPr lang="en-US" sz="2000" dirty="0">
                <a:solidFill>
                  <a:srgbClr val="0077AA"/>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A8DAFBE4-DD39-48BC-855E-3F8ABAAC4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006902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r>
              <a:rPr lang="en-IN" sz="2000" dirty="0">
                <a:solidFill>
                  <a:srgbClr val="FF0000"/>
                </a:solidFill>
                <a:latin typeface="Palatino Linotype" panose="02040502050505030304" pitchFamily="18" charset="0"/>
                <a:cs typeface="Arial" panose="020B0604020202020204" pitchFamily="34" charset="0"/>
              </a:rPr>
              <a:t>:</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2055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4">
                    <a:lumMod val="50000"/>
                  </a:schemeClr>
                </a:solidFill>
              </a:rPr>
              <a:t>TRUE</a:t>
            </a:r>
            <a:r>
              <a:rPr lang="en-IN" dirty="0"/>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244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pic>
        <p:nvPicPr>
          <p:cNvPr id="3" name="Picture 2">
            <a:extLst>
              <a:ext uri="{FF2B5EF4-FFF2-40B4-BE49-F238E27FC236}">
                <a16:creationId xmlns:a16="http://schemas.microsoft.com/office/drawing/2014/main" id="{24429927-F588-4886-BD1D-7CE50EF5B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42620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334566" y="1300698"/>
            <a:ext cx="4917787" cy="400110"/>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expr LIKE pat [ESCAPE 'escape_char']</a:t>
            </a:r>
            <a:endParaRPr lang="en-US" sz="2000"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3" name="Rectangle 2"/>
          <p:cNvSpPr/>
          <p:nvPr/>
        </p:nvSpPr>
        <p:spPr>
          <a:xfrm>
            <a:off x="334566" y="1772816"/>
            <a:ext cx="11305256" cy="2026196"/>
          </a:xfrm>
          <a:prstGeom prst="rect">
            <a:avLst/>
          </a:prstGeom>
          <a:solidFill>
            <a:schemeClr val="bg1"/>
          </a:solidFill>
        </p:spPr>
        <p:txBody>
          <a:bodyPr wrap="square">
            <a:spAutoFit/>
          </a:bodyPr>
          <a:lstStyle/>
          <a:p>
            <a:pPr>
              <a:lnSpc>
                <a:spcPct val="150000"/>
              </a:lnSpc>
            </a:pPr>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Palatino Linotype" panose="02040502050505030304" pitchFamily="18" charset="0"/>
                <a:cs typeface="Arial" panose="020B0604020202020204" pitchFamily="34" charset="0"/>
              </a:rPr>
              <a:t>_</a:t>
            </a:r>
            <a:r>
              <a:rPr lang="en-IN" dirty="0">
                <a:latin typeface="Palatino Linotype" panose="02040502050505030304" pitchFamily="18"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we use default escape character '\',  then don’t use ESCAPE keyword.</a:t>
            </a:r>
          </a:p>
        </p:txBody>
      </p:sp>
      <p:sp>
        <p:nvSpPr>
          <p:cNvPr id="9" name="Rectangle 8"/>
          <p:cNvSpPr/>
          <p:nvPr/>
        </p:nvSpPr>
        <p:spPr>
          <a:xfrm>
            <a:off x="334566" y="4221088"/>
            <a:ext cx="11305256"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5E74"/>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141"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189"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C5315A-4DC5-47ED-9938-B257667C8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0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pic>
        <p:nvPicPr>
          <p:cNvPr id="4" name="Picture 3">
            <a:extLst>
              <a:ext uri="{FF2B5EF4-FFF2-40B4-BE49-F238E27FC236}">
                <a16:creationId xmlns:a16="http://schemas.microsoft.com/office/drawing/2014/main" id="{7B7EB04C-9742-41F7-9553-04C8652B1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811877" cy="400110"/>
          </a:xfrm>
          <a:prstGeom prst="rect">
            <a:avLst/>
          </a:prstGeom>
          <a:solidFill>
            <a:schemeClr val="bg1"/>
          </a:solidFill>
        </p:spPr>
        <p:txBody>
          <a:bodyPr wrap="none">
            <a:spAutoFit/>
          </a:bodyPr>
          <a:lstStyle/>
          <a:p>
            <a:r>
              <a:rPr lang="en-IN" sz="2000"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713722"/>
            <a:ext cx="11453454" cy="129266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118"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8479" y="5229200"/>
            <a:ext cx="11453454" cy="113877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97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94203" y="1138972"/>
            <a:ext cx="11453454"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5</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offset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rand()</a:t>
            </a:r>
            <a:r>
              <a:rPr lang="en-IN" dirty="0">
                <a:latin typeface="Arial" panose="020B0604020202020204" pitchFamily="34" charset="0"/>
                <a:cs typeface="Arial" pitchFamily="34" charset="0"/>
              </a:rPr>
              <a:t>, STUDENT.*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STUDENT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LIMIT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1</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endPar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52124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3531929"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STUDENT;</a:t>
            </a:r>
            <a:endParaRPr lang="en-IN" sz="2000" dirty="0"/>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1374729"/>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870221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39935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5075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MAX</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2">
                    <a:lumMod val="75000"/>
                  </a:schemeClr>
                </a:solidFill>
                <a:latin typeface="Arial" panose="020B0604020202020204" pitchFamily="34" charset="0"/>
                <a:cs typeface="Arial" panose="020B0604020202020204" pitchFamily="34"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97352"/>
            <a:ext cx="11737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764704"/>
            <a:ext cx="11377264" cy="6063198"/>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3" name="Rectangle 2">
            <a:extLst>
              <a:ext uri="{FF2B5EF4-FFF2-40B4-BE49-F238E27FC236}">
                <a16:creationId xmlns:a16="http://schemas.microsoft.com/office/drawing/2014/main" id="{7EC5DC88-9F4E-4C6B-A668-447DECA7A35E}"/>
              </a:ext>
            </a:extLst>
          </p:cNvPr>
          <p:cNvSpPr/>
          <p:nvPr/>
        </p:nvSpPr>
        <p:spPr>
          <a:xfrm>
            <a:off x="4511030" y="353944"/>
            <a:ext cx="1152128" cy="461665"/>
          </a:xfrm>
          <a:prstGeom prst="rect">
            <a:avLst/>
          </a:prstGeom>
        </p:spPr>
        <p:txBody>
          <a:bodyPr wrap="square">
            <a:spAutoFit/>
          </a:bodyPr>
          <a:lstStyle/>
          <a:p>
            <a:r>
              <a:rPr lang="en-IN" sz="2400" dirty="0">
                <a:solidFill>
                  <a:schemeClr val="bg2">
                    <a:lumMod val="25000"/>
                  </a:schemeClr>
                </a:solidFill>
                <a:latin typeface="Arial" panose="020B0604020202020204" pitchFamily="34" charset="0"/>
                <a:cs typeface="Arial" panose="020B0604020202020204" pitchFamily="34" charset="0"/>
              </a:rPr>
              <a:t>Rules</a:t>
            </a:r>
          </a:p>
        </p:txBody>
      </p:sp>
    </p:spTree>
    <p:extLst>
      <p:ext uri="{BB962C8B-B14F-4D97-AF65-F5344CB8AC3E}">
        <p14:creationId xmlns:p14="http://schemas.microsoft.com/office/powerpoint/2010/main" val="12312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SELECT</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DISTINCT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Tree>
    <p:extLst>
      <p:ext uri="{BB962C8B-B14F-4D97-AF65-F5344CB8AC3E}">
        <p14:creationId xmlns:p14="http://schemas.microsoft.com/office/powerpoint/2010/main" val="34876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Palatino Linotype" panose="02040502050505030304" pitchFamily="18" charset="0"/>
                <a:cs typeface="Arial" pitchFamily="34" charset="0"/>
              </a:rPr>
              <a:t>Data is any </a:t>
            </a:r>
            <a:r>
              <a:rPr lang="en-US" sz="2400" b="1" dirty="0">
                <a:solidFill>
                  <a:srgbClr val="0070C0"/>
                </a:solidFill>
                <a:latin typeface="Palatino Linotype" panose="02040502050505030304" pitchFamily="18" charset="0"/>
                <a:cs typeface="Arial" pitchFamily="34" charset="0"/>
              </a:rPr>
              <a:t>facts</a:t>
            </a:r>
            <a:r>
              <a:rPr lang="en-US" sz="2400" dirty="0">
                <a:latin typeface="Palatino Linotype" panose="02040502050505030304" pitchFamily="18" charset="0"/>
                <a:cs typeface="Arial" pitchFamily="34" charset="0"/>
              </a:rPr>
              <a:t> that can be recorded and that can be processed by a computer. e.g.</a:t>
            </a:r>
          </a:p>
          <a:p>
            <a:endParaRPr lang="en-US" sz="800" dirty="0">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number, text, </a:t>
            </a:r>
            <a:r>
              <a:rPr lang="en-US" sz="1600" dirty="0">
                <a:latin typeface="Palatino Linotype" panose="02040502050505030304" pitchFamily="18" charset="0"/>
                <a:cs typeface="Arial" pitchFamily="34" charset="0"/>
              </a:rPr>
              <a:t>or</a:t>
            </a:r>
            <a:r>
              <a:rPr lang="en-US" sz="2000" dirty="0">
                <a:latin typeface="Palatino Linotype" panose="02040502050505030304" pitchFamily="18" charset="0"/>
                <a:cs typeface="Arial" pitchFamily="34" charset="0"/>
              </a:rPr>
              <a:t> </a:t>
            </a:r>
            <a:r>
              <a:rPr lang="en-US" sz="2000" b="1" dirty="0">
                <a:solidFill>
                  <a:srgbClr val="0070C0"/>
                </a:solidFill>
                <a:latin typeface="Palatino Linotype" panose="02040502050505030304" pitchFamily="18"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Palatino Linotype" panose="02040502050505030304" pitchFamily="18" charset="0"/>
              <a:cs typeface="Arial" pitchFamily="34" charset="0"/>
            </a:endParaRPr>
          </a:p>
          <a:p>
            <a:pPr marL="457200" indent="-457200">
              <a:buFont typeface="Arial" panose="020B0604020202020204" pitchFamily="34" charset="0"/>
              <a:buChar char="•"/>
            </a:pPr>
            <a:r>
              <a:rPr lang="en-US" sz="2000" b="1" dirty="0">
                <a:solidFill>
                  <a:srgbClr val="0070C0"/>
                </a:solidFill>
                <a:latin typeface="Palatino Linotype" panose="02040502050505030304" pitchFamily="18" charset="0"/>
                <a:cs typeface="Arial" pitchFamily="34" charset="0"/>
              </a:rPr>
              <a:t>images, audio, video, </a:t>
            </a:r>
            <a:r>
              <a:rPr lang="en-US" sz="1600" dirty="0">
                <a:latin typeface="Palatino Linotype" panose="02040502050505030304" pitchFamily="18" charset="0"/>
                <a:cs typeface="Arial" pitchFamily="34" charset="0"/>
              </a:rPr>
              <a:t>or</a:t>
            </a:r>
            <a:r>
              <a:rPr lang="en-US" sz="2000" b="1" dirty="0">
                <a:solidFill>
                  <a:srgbClr val="0070C0"/>
                </a:solidFill>
                <a:latin typeface="Palatino Linotype" panose="02040502050505030304" pitchFamily="18" charset="0"/>
                <a:cs typeface="Arial" pitchFamily="34" charset="0"/>
              </a:rPr>
              <a:t> signal</a:t>
            </a:r>
            <a:endParaRPr lang="en-US" sz="1600" dirty="0">
              <a:latin typeface="Palatino Linotype" panose="02040502050505030304" pitchFamily="18"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algn="ctr"/>
            <a:r>
              <a:rPr lang="en-US" sz="2400" dirty="0">
                <a:latin typeface="Palatino Linotype" panose="02040502050505030304" pitchFamily="18" charset="0"/>
                <a:cs typeface="Arial" pitchFamily="34" charset="0"/>
              </a:rPr>
              <a:t>Data can be in the form of </a:t>
            </a:r>
            <a:r>
              <a:rPr lang="en-US" sz="3200" b="1" dirty="0">
                <a:solidFill>
                  <a:srgbClr val="0070C0"/>
                </a:solidFill>
                <a:latin typeface="Palatino Linotype" panose="02040502050505030304" pitchFamily="18" charset="0"/>
                <a:cs typeface="Arial" pitchFamily="34" charset="0"/>
              </a:rPr>
              <a:t>Text</a:t>
            </a:r>
            <a:r>
              <a:rPr lang="en-US" sz="2800" dirty="0">
                <a:latin typeface="Palatino Linotype" panose="02040502050505030304" pitchFamily="18" charset="0"/>
                <a:cs typeface="Arial" pitchFamily="34" charset="0"/>
              </a:rPr>
              <a:t> or </a:t>
            </a:r>
            <a:r>
              <a:rPr lang="en-US" sz="3200" b="1" dirty="0">
                <a:solidFill>
                  <a:srgbClr val="0070C0"/>
                </a:solidFill>
                <a:latin typeface="Palatino Linotype" panose="02040502050505030304" pitchFamily="18"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pic>
        <p:nvPicPr>
          <p:cNvPr id="7" name="Picture 6">
            <a:extLst>
              <a:ext uri="{FF2B5EF4-FFF2-40B4-BE49-F238E27FC236}">
                <a16:creationId xmlns:a16="http://schemas.microsoft.com/office/drawing/2014/main" id="{0A12C050-14E4-4A44-924C-B74435DE2D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G</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,...,G</a:t>
            </a:r>
            <a:r>
              <a:rPr lang="en-US" sz="2000" baseline="-25000" dirty="0">
                <a:solidFill>
                  <a:srgbClr val="0077AA"/>
                </a:solidFill>
                <a:latin typeface="Arial" panose="020B0604020202020204" pitchFamily="34" charset="0"/>
                <a:cs typeface="Arial" panose="020B0604020202020204" pitchFamily="34" charset="0"/>
              </a:rPr>
              <a:t>n,</a:t>
            </a:r>
            <a:r>
              <a:rPr lang="en-US" sz="2000" dirty="0">
                <a:solidFill>
                  <a:srgbClr val="0077AA"/>
                </a:solidFill>
                <a:latin typeface="Arial" panose="020B0604020202020204" pitchFamily="34" charset="0"/>
                <a:cs typeface="Arial" panose="020B0604020202020204" pitchFamily="34" charset="0"/>
              </a:rPr>
              <a:t>F</a:t>
            </a:r>
            <a:r>
              <a:rPr lang="en-US" sz="2000" baseline="-25000" dirty="0">
                <a:solidFill>
                  <a:srgbClr val="0077AA"/>
                </a:solidFill>
                <a:latin typeface="Arial" panose="020B0604020202020204" pitchFamily="34" charset="0"/>
                <a:cs typeface="Arial" panose="020B0604020202020204" pitchFamily="34" charset="0"/>
              </a:rPr>
              <a:t>1</a:t>
            </a:r>
            <a:r>
              <a:rPr lang="en-US" sz="2000" dirty="0">
                <a:solidFill>
                  <a:srgbClr val="0077AA"/>
                </a:solidFill>
                <a:latin typeface="Arial" panose="020B0604020202020204" pitchFamily="34" charset="0"/>
                <a:cs typeface="Arial" panose="020B0604020202020204" pitchFamily="34" charset="0"/>
              </a:rPr>
              <a:t>(A1),F</a:t>
            </a:r>
            <a:r>
              <a:rPr lang="en-US" sz="2000" baseline="-25000" dirty="0">
                <a:solidFill>
                  <a:srgbClr val="0077AA"/>
                </a:solidFill>
                <a:latin typeface="Arial" panose="020B0604020202020204" pitchFamily="34" charset="0"/>
                <a:cs typeface="Arial" panose="020B0604020202020204" pitchFamily="34" charset="0"/>
              </a:rPr>
              <a:t>2</a:t>
            </a:r>
            <a:r>
              <a:rPr lang="en-US" sz="2000" dirty="0">
                <a:solidFill>
                  <a:srgbClr val="0077AA"/>
                </a:solidFill>
                <a:latin typeface="Arial" panose="020B0604020202020204" pitchFamily="34" charset="0"/>
                <a:cs typeface="Arial" panose="020B0604020202020204" pitchFamily="34" charset="0"/>
              </a:rPr>
              <a:t>(A2),...F</a:t>
            </a:r>
            <a:r>
              <a:rPr lang="en-US" sz="2000" baseline="-25000" dirty="0">
                <a:solidFill>
                  <a:srgbClr val="0077AA"/>
                </a:solidFill>
                <a:latin typeface="Arial" panose="020B0604020202020204" pitchFamily="34" charset="0"/>
                <a:cs typeface="Arial" panose="020B0604020202020204" pitchFamily="34" charset="0"/>
              </a:rPr>
              <a:t>m</a:t>
            </a:r>
            <a:r>
              <a:rPr lang="en-US" sz="2000" dirty="0">
                <a:solidFill>
                  <a:srgbClr val="0077AA"/>
                </a:solidFill>
                <a:latin typeface="Arial" panose="020B0604020202020204" pitchFamily="34" charset="0"/>
                <a:cs typeface="Arial" panose="020B0604020202020204" pitchFamily="34" charset="0"/>
              </a:rPr>
              <a:t>(Am)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    [GROUP BY {col_name | expr | position} [ASC | DESC],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NAME, </a:t>
            </a:r>
            <a:r>
              <a:rPr lang="en-US" dirty="0">
                <a:solidFill>
                  <a:srgbClr val="DD4A68"/>
                </a:solidFill>
                <a:latin typeface="Arial" panose="020B0604020202020204" pitchFamily="34" charset="0"/>
              </a:rPr>
              <a:t>COUNT</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STUDENT_CARDS </a:t>
            </a:r>
            <a:r>
              <a:rPr lang="en-US" dirty="0">
                <a:solidFill>
                  <a:srgbClr val="0077AA"/>
                </a:solidFill>
                <a:latin typeface="Arial" panose="020B0604020202020204" pitchFamily="34" charset="0"/>
                <a:cs typeface="Times New Roman" panose="02020603050405020304" pitchFamily="18" charset="0"/>
              </a:rPr>
              <a:t>GROUP</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BY</a:t>
            </a:r>
            <a:r>
              <a:rPr lang="en-US" dirty="0">
                <a:latin typeface="Arial" panose="020B0604020202020204" pitchFamily="34" charset="0"/>
                <a:ea typeface="Times New Roman" panose="02020603050405020304" pitchFamily="18" charset="0"/>
              </a:rPr>
              <a:t> NAME;</a:t>
            </a:r>
            <a:endParaRPr lang="en-IN"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cs typeface="Times New Roman" panose="02020603050405020304" pitchFamily="18" charset="0"/>
              </a:rPr>
              <a:t> ORDERDATE,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B050"/>
                </a:solidFill>
                <a:latin typeface="Arial" panose="020B0604020202020204" pitchFamily="34" charset="0"/>
                <a:ea typeface="Times New Roman" panose="02020603050405020304" pitchFamily="18" charset="0"/>
                <a:cs typeface="Times New Roman" panose="02020603050405020304" pitchFamily="18" charset="0"/>
              </a:rPr>
              <a:t>Total Amount</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cs typeface="Times New Roman" panose="02020603050405020304" pitchFamily="18" charset="0"/>
              </a:rPr>
              <a:t> STUDENT_ORDER </a:t>
            </a:r>
            <a:r>
              <a:rPr lang="en-US" dirty="0">
                <a:solidFill>
                  <a:srgbClr val="0077AA"/>
                </a:solidFill>
                <a:latin typeface="Arial" panose="020B0604020202020204" pitchFamily="34" charset="0"/>
                <a:cs typeface="Times New Roman" panose="02020603050405020304" pitchFamily="18" charset="0"/>
              </a:rPr>
              <a:t>GROUP BY </a:t>
            </a:r>
            <a:r>
              <a:rPr lang="en-US" dirty="0">
                <a:latin typeface="Arial" panose="020B0604020202020204" pitchFamily="34" charset="0"/>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SUM</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AMOUNT,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 Amount Which Were Not Placed By Students</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Arial" panose="020B0604020202020204" pitchFamily="34" charset="0"/>
                <a:cs typeface="Times New Roman" panose="02020603050405020304" pitchFamily="18" charset="0"/>
              </a:rPr>
              <a:t>SELECT</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Total Orders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NOT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Placed By Students</a:t>
            </a:r>
            <a:r>
              <a:rPr lang="en-US" dirty="0">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rPr>
              <a:t>COUNT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DD4A68"/>
                </a:solidFill>
                <a:latin typeface="Arial" panose="020B0604020202020204" pitchFamily="34" charset="0"/>
              </a:rPr>
              <a:t>IF</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STUDENTID IS NULL, 1, NULL</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rPr>
              <a:t> "</a:t>
            </a:r>
            <a:r>
              <a:rPr lang="en-US" dirty="0">
                <a:solidFill>
                  <a:srgbClr val="00B050"/>
                </a:solidFill>
                <a:latin typeface="Arial" panose="020B0604020202020204" pitchFamily="34" charset="0"/>
                <a:cs typeface="Times New Roman" panose="02020603050405020304" pitchFamily="18" charset="0"/>
              </a:rPr>
              <a:t>Orders Which Were Placed Directly</a:t>
            </a:r>
            <a:r>
              <a:rPr lang="en-US"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cs typeface="Times New Roman" panose="02020603050405020304" pitchFamily="18" charset="0"/>
              </a:rPr>
              <a:t>FROM</a:t>
            </a:r>
            <a:r>
              <a:rPr lang="en-US" dirty="0">
                <a:latin typeface="Arial" panose="020B0604020202020204" pitchFamily="34" charset="0"/>
                <a:ea typeface="Times New Roman" panose="02020603050405020304" pitchFamily="18" charset="0"/>
              </a:rPr>
              <a:t> STUDENT_ORDER ;</a:t>
            </a:r>
            <a:endParaRPr lang="en-IN" dirty="0">
              <a:latin typeface="Arial" panose="020B0604020202020204" pitchFamily="34" charset="0"/>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59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4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Tree>
    <p:extLst>
      <p:ext uri="{BB962C8B-B14F-4D97-AF65-F5344CB8AC3E}">
        <p14:creationId xmlns:p14="http://schemas.microsoft.com/office/powerpoint/2010/main" val="32724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0325"/>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cs typeface="Arial" panose="020B0604020202020204" pitchFamily="34" charset="0"/>
              </a:rPr>
              <a:t>SELECT column-list from &lt;table_references&gt;</a:t>
            </a:r>
          </a:p>
          <a:p>
            <a:pPr>
              <a:lnSpc>
                <a:spcPct val="150000"/>
              </a:lnSpc>
            </a:pPr>
            <a:r>
              <a:rPr lang="en-US" sz="2000" dirty="0">
                <a:solidFill>
                  <a:srgbClr val="0077AA"/>
                </a:solidFill>
                <a:latin typeface="Arial" panose="020B0604020202020204" pitchFamily="34" charset="0"/>
                <a:cs typeface="Arial" panose="020B0604020202020204" pitchFamily="34" charset="0"/>
              </a:rPr>
              <a:t>[GROUP BY {col_name | expr | position} [ASC | DESC], ... [WITH ROLLUP]]</a:t>
            </a:r>
          </a:p>
          <a:p>
            <a:pPr>
              <a:lnSpc>
                <a:spcPct val="150000"/>
              </a:lnSpc>
            </a:pPr>
            <a:r>
              <a:rPr lang="en-US" sz="2000" dirty="0">
                <a:solidFill>
                  <a:srgbClr val="0077AA"/>
                </a:solidFill>
                <a:latin typeface="Arial" panose="020B0604020202020204" pitchFamily="34" charset="0"/>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00852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2520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418829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a:stretch>
            <a:fillRect/>
          </a:stretch>
        </p:blipFill>
        <p:spPr>
          <a:xfrm>
            <a:off x="805367" y="3068960"/>
            <a:ext cx="1634363" cy="3528392"/>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624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2123658"/>
          </a:xfrm>
          <a:prstGeom prst="rect">
            <a:avLst/>
          </a:prstGeom>
        </p:spPr>
        <p:txBody>
          <a:bodyPr wrap="square">
            <a:spAutoFit/>
          </a:bodyPr>
          <a:lstStyle/>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a:t>
            </a:r>
          </a:p>
          <a:p>
            <a:endParaRPr lang="en-IN" sz="800" dirty="0">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  </a:t>
            </a:r>
            <a:r>
              <a:rPr lang="en-IN" dirty="0">
                <a:latin typeface="Arial" panose="020B0604020202020204" pitchFamily="34" charset="0"/>
                <a:cs typeface="Arial" panose="020B0604020202020204" pitchFamily="34" charset="0"/>
              </a:rPr>
              <a:t>+</a:t>
            </a:r>
            <a:r>
              <a:rPr lang="en-IN" dirty="0">
                <a:solidFill>
                  <a:srgbClr val="EE99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 </a:t>
            </a:r>
            <a:r>
              <a:rPr lang="en-IN" dirty="0">
                <a:solidFill>
                  <a:srgbClr val="0077AA"/>
                </a:solidFill>
                <a:latin typeface="Arial" panose="020B0604020202020204" pitchFamily="34" charset="0"/>
                <a:cs typeface="Arial" panose="020B0604020202020204" pitchFamily="34" charset="0"/>
              </a:rPr>
              <a:t>AS</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ROWNUM</a:t>
            </a:r>
            <a:r>
              <a:rPr lang="en-IN" dirty="0">
                <a:solidFill>
                  <a:srgbClr val="6699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EMP.*</a:t>
            </a:r>
            <a:r>
              <a:rPr lang="en-IN" dirty="0">
                <a:solidFill>
                  <a:srgbClr val="6699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solidFill>
                  <a:srgbClr val="000000"/>
                </a:solidFill>
                <a:latin typeface="Arial" panose="020B0604020202020204" pitchFamily="34"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@ROW</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rgbClr val="999999"/>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 </a:t>
            </a:r>
            <a:r>
              <a:rPr lang="en-IN" dirty="0">
                <a:latin typeface="Arial" panose="020B0604020202020204" pitchFamily="34" charset="0"/>
                <a:cs typeface="Arial" panose="020B0604020202020204" pitchFamily="34" charset="0"/>
              </a:rPr>
              <a:t>E;</a:t>
            </a:r>
            <a:r>
              <a:rPr lang="en-IN" dirty="0">
                <a:solidFill>
                  <a:srgbClr val="0077AA"/>
                </a:solidFill>
                <a:latin typeface="Arial" panose="020B0604020202020204" pitchFamily="34" charset="0"/>
                <a:cs typeface="Arial" panose="020B0604020202020204" pitchFamily="34" charset="0"/>
              </a:rPr>
              <a:t> </a:t>
            </a:r>
          </a:p>
          <a:p>
            <a:endParaRPr lang="en-IN" sz="800" dirty="0">
              <a:solidFill>
                <a:srgbClr val="A67F59"/>
              </a:solidFill>
              <a:latin typeface="Arial" panose="020B0604020202020204" pitchFamily="34" charset="0"/>
              <a:cs typeface="Arial" panose="020B0604020202020204" pitchFamily="34" charset="0"/>
            </a:endParaRPr>
          </a:p>
          <a:p>
            <a:r>
              <a:rPr lang="en-IN" dirty="0">
                <a:solidFill>
                  <a:srgbClr val="A67F59"/>
                </a:solidFill>
                <a:latin typeface="Arial" panose="020B0604020202020204" pitchFamily="34" charset="0"/>
                <a:cs typeface="Arial" panose="020B0604020202020204" pitchFamily="34" charset="0"/>
              </a:rPr>
              <a:t>mysql&gt;</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EE9900"/>
                </a:solidFill>
                <a:latin typeface="Arial" panose="020B0604020202020204" pitchFamily="34" charset="0"/>
                <a:cs typeface="Arial" panose="020B0604020202020204" pitchFamily="34" charset="0"/>
              </a:rPr>
              <a:t>@rank </a:t>
            </a:r>
            <a:r>
              <a:rPr lang="en-IN" dirty="0">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1</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JOB, SAL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EMP  </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GROUP BY </a:t>
            </a:r>
            <a:r>
              <a:rPr lang="en-IN" dirty="0">
                <a:latin typeface="Arial" panose="020B0604020202020204" pitchFamily="34" charset="0"/>
                <a:ea typeface="Times New Roman" panose="02020603050405020304" pitchFamily="18" charset="0"/>
                <a:cs typeface="Arial" panose="020B0604020202020204" pitchFamily="34" charset="0"/>
              </a:rPr>
              <a:t>JOB</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ORDER BY </a:t>
            </a:r>
            <a:r>
              <a:rPr lang="en-IN" dirty="0">
                <a:latin typeface="Arial" panose="020B0604020202020204" pitchFamily="34" charset="0"/>
                <a:ea typeface="Times New Roman" panose="02020603050405020304" pitchFamily="18" charset="0"/>
                <a:cs typeface="Arial" panose="020B0604020202020204" pitchFamily="34" charset="0"/>
              </a:rPr>
              <a:t>SAL</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 desc</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solidFill>
                  <a:srgbClr val="EE9900"/>
                </a:solidFill>
                <a:latin typeface="Arial" panose="020B0604020202020204" pitchFamily="34" charset="0"/>
                <a:cs typeface="Arial" panose="020B0604020202020204" pitchFamily="34" charset="0"/>
              </a:rPr>
              <a:t>@rank </a:t>
            </a:r>
            <a:r>
              <a:rPr lang="en-IN" dirty="0">
                <a:solidFill>
                  <a:srgbClr val="A67F59"/>
                </a:solidFill>
                <a:latin typeface="Arial" panose="020B0604020202020204" pitchFamily="34"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35996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5784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37198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Arial" panose="020B0604020202020204" pitchFamily="34" charset="0"/>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177759311"/>
              </p:ext>
            </p:extLst>
          </p:nvPr>
        </p:nvGraphicFramePr>
        <p:xfrm>
          <a:off x="1676182" y="2399881"/>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154244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88029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85656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00837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5000132"/>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1659357"/>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7647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69368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245865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980197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59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78487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688622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898021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65674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6809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439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353286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48513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90178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1686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40500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7936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02254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000" dirty="0">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000" dirty="0">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2579396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134F28D-5004-42E8-88E4-35F87CBACC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STUDENT, MODULES;</a:t>
            </a:r>
            <a:endPar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a:t>
            </a:r>
            <a:r>
              <a:rPr lang="en-US" dirty="0">
                <a:latin typeface="Arial" panose="020B0604020202020204" pitchFamily="34" charset="0"/>
                <a:cs typeface="Arial" panose="020B0604020202020204" pitchFamily="34" charset="0"/>
              </a:rPr>
              <a:t>,  TYPE, COUNT(*) "</a:t>
            </a:r>
            <a:r>
              <a:rPr lang="en-US" dirty="0">
                <a:solidFill>
                  <a:srgbClr val="00B050"/>
                </a:solidFill>
                <a:latin typeface="Arial" panose="020B0604020202020204" pitchFamily="34" charset="0"/>
                <a:cs typeface="Arial" panose="020B0604020202020204" pitchFamily="34" charset="0"/>
              </a:rPr>
              <a:t>Total </a:t>
            </a:r>
            <a:r>
              <a:rPr lang="en-IN" dirty="0">
                <a:solidFill>
                  <a:srgbClr val="00B050"/>
                </a:solidFill>
                <a:latin typeface="Arial" panose="020B0604020202020204" pitchFamily="34" charset="0"/>
                <a:cs typeface="Arial" panose="020B0604020202020204" pitchFamily="34" charset="0"/>
              </a:rPr>
              <a:t>Students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COST</a:t>
            </a:r>
            <a:r>
              <a:rPr lang="en-US" dirty="0">
                <a:latin typeface="Arial" panose="020B0604020202020204" pitchFamily="34" charset="0"/>
                <a:cs typeface="Arial" panose="020B0604020202020204" pitchFamily="34" charset="0"/>
              </a:rPr>
              <a:t> * COUNT(*) "</a:t>
            </a:r>
            <a:r>
              <a:rPr lang="en-US" dirty="0">
                <a:solidFill>
                  <a:srgbClr val="00B050"/>
                </a:solidFill>
                <a:latin typeface="Arial" panose="020B0604020202020204" pitchFamily="34" charset="0"/>
                <a:cs typeface="Arial" panose="020B0604020202020204" pitchFamily="34" charset="0"/>
              </a:rPr>
              <a:t>Total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BOOKS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BOOKNAME, TYPE</a:t>
            </a:r>
            <a:r>
              <a:rPr lang="en-US" dirty="0">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4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DDL commands </a:t>
            </a:r>
            <a:r>
              <a:rPr lang="en-IN" sz="2000" dirty="0">
                <a:latin typeface="Palatino Linotype" panose="02040502050505030304" pitchFamily="18"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Palatino Linotype" panose="02040502050505030304" pitchFamily="18" charset="0"/>
                <a:ea typeface="Calibri" panose="020F0502020204030204" pitchFamily="34" charset="0"/>
                <a:cs typeface="Times New Roman" panose="02020603050405020304" pitchFamily="18" charset="0"/>
              </a:rPr>
              <a:t>Constraints</a:t>
            </a:r>
            <a:endParaRPr lang="en-US" sz="2000" dirty="0">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5F02960-E26C-4723-8478-1B05ACFF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236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6501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Palatino Linotype" panose="02040502050505030304" pitchFamily="18" charset="0"/>
                <a:ea typeface="Calibri" panose="020F0502020204030204" pitchFamily="34" charset="0"/>
                <a:cs typeface="Times New Roman" panose="02020603050405020304" pitchFamily="18" charset="0"/>
              </a:rPr>
              <a:t>A D</a:t>
            </a:r>
            <a:r>
              <a:rPr lang="en-US" sz="2000" b="1" dirty="0">
                <a:latin typeface="Palatino Linotype" panose="02040502050505030304" pitchFamily="18" charset="0"/>
                <a:ea typeface="Calibri" panose="020F0502020204030204" pitchFamily="34" charset="0"/>
                <a:cs typeface="Times New Roman" panose="02020603050405020304" pitchFamily="18" charset="0"/>
              </a:rPr>
              <a:t>ata Definition Language </a:t>
            </a:r>
            <a:r>
              <a:rPr lang="en-US" sz="2000" dirty="0">
                <a:latin typeface="Palatino Linotype" panose="02040502050505030304" pitchFamily="18"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Palatino Linotype" panose="02040502050505030304" pitchFamily="18" charset="0"/>
                <a:ea typeface="Calibri" panose="020F0502020204030204" pitchFamily="34" charset="0"/>
                <a:cs typeface="Times New Roman" panose="02020603050405020304" pitchFamily="18" charset="0"/>
              </a:rPr>
              <a:t>TABLES, VIEWS, INDEXES</a:t>
            </a:r>
            <a:r>
              <a:rPr lang="en-US" sz="2000" dirty="0">
                <a:latin typeface="Palatino Linotype" panose="02040502050505030304" pitchFamily="18" charset="0"/>
                <a:ea typeface="Calibri" panose="020F0502020204030204" pitchFamily="34" charset="0"/>
                <a:cs typeface="Times New Roman" panose="02020603050405020304" pitchFamily="18" charset="0"/>
              </a:rPr>
              <a:t>, etc.</a:t>
            </a:r>
          </a:p>
        </p:txBody>
      </p:sp>
      <p:pic>
        <p:nvPicPr>
          <p:cNvPr id="6" name="Picture 5">
            <a:extLst>
              <a:ext uri="{FF2B5EF4-FFF2-40B4-BE49-F238E27FC236}">
                <a16:creationId xmlns:a16="http://schemas.microsoft.com/office/drawing/2014/main" id="{B3A3F2ED-E2CB-4EC7-81AE-A4034B17E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04258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8884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443516"/>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1081111"/>
            <a:ext cx="4032448"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We are going to see </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UNION</a:t>
            </a:r>
          </a:p>
          <a:p>
            <a:pPr marL="285750" indent="-285750">
              <a:buFont typeface="Arial" panose="020B0604020202020204" pitchFamily="34" charset="0"/>
              <a:buChar char="•"/>
            </a:pPr>
            <a:r>
              <a:rPr lang="en-IN" dirty="0">
                <a:latin typeface="Palatino Linotype" panose="02040502050505030304" pitchFamily="18" charset="0"/>
              </a:rPr>
              <a:t>UNION ALL</a:t>
            </a:r>
          </a:p>
          <a:p>
            <a:pPr marL="285750" indent="-285750">
              <a:buFont typeface="Arial" panose="020B0604020202020204" pitchFamily="34" charset="0"/>
              <a:buChar char="•"/>
            </a:pPr>
            <a:r>
              <a:rPr lang="en-IN" dirty="0">
                <a:latin typeface="Palatino Linotype" panose="02040502050505030304" pitchFamily="18" charset="0"/>
              </a:rPr>
              <a:t>INTERSECT</a:t>
            </a:r>
          </a:p>
          <a:p>
            <a:pPr marL="285750" indent="-285750">
              <a:buFont typeface="Arial" panose="020B0604020202020204" pitchFamily="34" charset="0"/>
              <a:buChar char="•"/>
            </a:pPr>
            <a:r>
              <a:rPr lang="en-IN" dirty="0">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773882"/>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746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pic>
        <p:nvPicPr>
          <p:cNvPr id="3" name="Picture 2"/>
          <p:cNvPicPr>
            <a:picLocks noChangeAspect="1"/>
          </p:cNvPicPr>
          <p:nvPr/>
        </p:nvPicPr>
        <p:blipFill>
          <a:blip r:embed="rId2" cstate="print"/>
          <a:stretch>
            <a:fillRect/>
          </a:stretch>
        </p:blipFill>
        <p:spPr>
          <a:xfrm>
            <a:off x="7274058" y="5481919"/>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482730"/>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1" y="4191560"/>
            <a:ext cx="801068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BOOKS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NEWBOOKS;</a:t>
            </a:r>
          </a:p>
        </p:txBody>
      </p:sp>
      <p:grpSp>
        <p:nvGrpSpPr>
          <p:cNvPr id="22" name="Group 21">
            <a:extLst>
              <a:ext uri="{FF2B5EF4-FFF2-40B4-BE49-F238E27FC236}">
                <a16:creationId xmlns:a16="http://schemas.microsoft.com/office/drawing/2014/main" id="{D0736BAA-B2BD-4199-9FAE-806DAB49EE7E}"/>
              </a:ext>
            </a:extLst>
          </p:cNvPr>
          <p:cNvGrpSpPr/>
          <p:nvPr/>
        </p:nvGrpSpPr>
        <p:grpSpPr>
          <a:xfrm>
            <a:off x="190550" y="843281"/>
            <a:ext cx="8010684" cy="3089775"/>
            <a:chOff x="2655928" y="908720"/>
            <a:chExt cx="8010684" cy="3089775"/>
          </a:xfrm>
        </p:grpSpPr>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a:stretch>
              <a:fillRect/>
            </a:stretch>
          </p:blipFill>
          <p:spPr>
            <a:xfrm>
              <a:off x="2655928" y="908720"/>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a:stretch>
              <a:fillRect/>
            </a:stretch>
          </p:blipFill>
          <p:spPr>
            <a:xfrm>
              <a:off x="6701986" y="908720"/>
              <a:ext cx="3964626" cy="3089775"/>
            </a:xfrm>
            <a:prstGeom prst="rect">
              <a:avLst/>
            </a:prstGeom>
          </p:spPr>
        </p:pic>
      </p:grpSp>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438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a:t>
            </a:r>
            <a:r>
              <a:rPr lang="en-US" dirty="0">
                <a:solidFill>
                  <a:srgbClr val="0077AA"/>
                </a:solidFill>
                <a:latin typeface="Arial" panose="020B0604020202020204" pitchFamily="34" charset="0"/>
                <a:ea typeface="Times New Roman" panose="02020603050405020304" pitchFamily="18" charset="0"/>
              </a:rPr>
              <a:t> FROM</a:t>
            </a:r>
            <a:r>
              <a:rPr lang="en-US" dirty="0">
                <a:solidFill>
                  <a:schemeClr val="tx1">
                    <a:lumMod val="85000"/>
                    <a:lumOff val="15000"/>
                  </a:schemeClr>
                </a:solidFill>
                <a:latin typeface="Arial" panose="020B0604020202020204" pitchFamily="34" charset="0"/>
                <a:ea typeface="Times New Roman" panose="02020603050405020304" pitchFamily="18"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E0D612"/>
                </a:solidFill>
                <a:latin typeface="Arial" panose="020B0604020202020204" pitchFamily="34" charset="0"/>
                <a:cs typeface="Arial" panose="020B0604020202020204" pitchFamily="34" charset="0"/>
              </a:rPr>
              <a:t>EXISTS</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ea typeface="Times New Roman" panose="02020603050405020304" pitchFamily="18"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ea typeface="Times New Roman" panose="02020603050405020304" pitchFamily="18" charset="0"/>
              </a:rPr>
              <a:t> NEWBOOKS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ea typeface="Times New Roman" panose="02020603050405020304" pitchFamily="18" charset="0"/>
              </a:rPr>
              <a:t> BOOKS.BOOKNAME = NEWBOOKS.BOOKNAME</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chemeClr val="tx1">
                    <a:lumMod val="85000"/>
                    <a:lumOff val="15000"/>
                  </a:schemeClr>
                </a:solidFill>
                <a:latin typeface="Arial" panose="020B0604020202020204" pitchFamily="34" charset="0"/>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rPr>
              <a:t>WHERE</a:t>
            </a:r>
            <a:r>
              <a:rPr lang="en-US" dirty="0">
                <a:solidFill>
                  <a:schemeClr val="tx1">
                    <a:lumMod val="85000"/>
                    <a:lumOff val="15000"/>
                  </a:schemeClr>
                </a:solidFill>
                <a:latin typeface="Arial" panose="020B0604020202020204" pitchFamily="34" charset="0"/>
                <a:cs typeface="Arial" panose="020B0604020202020204" pitchFamily="34" charset="0"/>
              </a:rPr>
              <a:t> BOOKNAME IN (</a:t>
            </a:r>
            <a:r>
              <a:rPr lang="en-US" dirty="0">
                <a:solidFill>
                  <a:srgbClr val="0077AA"/>
                </a:solidFill>
                <a:latin typeface="Arial" panose="020B0604020202020204" pitchFamily="34" charset="0"/>
                <a:ea typeface="Times New Roman" panose="02020603050405020304" pitchFamily="18" charset="0"/>
              </a:rPr>
              <a:t>SELECT</a:t>
            </a:r>
            <a:r>
              <a:rPr lang="en-US" dirty="0">
                <a:solidFill>
                  <a:schemeClr val="tx1">
                    <a:lumMod val="85000"/>
                    <a:lumOff val="15000"/>
                  </a:schemeClr>
                </a:solidFill>
                <a:latin typeface="Arial" panose="020B0604020202020204" pitchFamily="34" charset="0"/>
                <a:cs typeface="Arial" panose="020B0604020202020204" pitchFamily="34" charset="0"/>
              </a:rPr>
              <a:t> BOOKNAME </a:t>
            </a:r>
            <a:r>
              <a:rPr lang="en-US" dirty="0">
                <a:solidFill>
                  <a:srgbClr val="0077AA"/>
                </a:solidFill>
                <a:latin typeface="Arial" panose="020B0604020202020204" pitchFamily="34" charset="0"/>
                <a:ea typeface="Times New Roman" panose="02020603050405020304" pitchFamily="18" charset="0"/>
              </a:rPr>
              <a:t>FROM</a:t>
            </a:r>
            <a:r>
              <a:rPr lang="en-US" dirty="0">
                <a:solidFill>
                  <a:schemeClr val="tx1">
                    <a:lumMod val="85000"/>
                    <a:lumOff val="15000"/>
                  </a:schemeClr>
                </a:solidFill>
                <a:latin typeface="Arial" panose="020B0604020202020204" pitchFamily="34" charset="0"/>
                <a:cs typeface="Arial" panose="020B0604020202020204" pitchFamily="34" charset="0"/>
              </a:rPr>
              <a:t> NEWBOOKS);</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92EFCDEF-7E96-428F-AC14-722DF19A2C9B}"/>
              </a:ext>
            </a:extLst>
          </p:cNvPr>
          <p:cNvGrpSpPr/>
          <p:nvPr/>
        </p:nvGrpSpPr>
        <p:grpSpPr>
          <a:xfrm>
            <a:off x="190550" y="843281"/>
            <a:ext cx="8010684" cy="3089775"/>
            <a:chOff x="2655928" y="908720"/>
            <a:chExt cx="8010684" cy="3089775"/>
          </a:xfrm>
        </p:grpSpPr>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83151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23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a:stretch>
            <a:fillRect/>
          </a:stretch>
        </p:blipFill>
        <p:spPr>
          <a:xfrm>
            <a:off x="8831510" y="855650"/>
            <a:ext cx="3294608" cy="2285317"/>
          </a:xfrm>
          <a:prstGeom prst="rect">
            <a:avLst/>
          </a:prstGeom>
        </p:spPr>
      </p:pic>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39449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ea typeface="Times New Roman" panose="02020603050405020304" pitchFamily="18"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ea typeface="Times New Roman" panose="02020603050405020304" pitchFamily="18"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NEWBOOKS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BOOKNAME, TYPE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BOOKS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US" dirty="0">
                <a:latin typeface="Arial" panose="020B0604020202020204" pitchFamily="34" charset="0"/>
                <a:cs typeface="Arial" panose="020B0604020202020204" pitchFamily="34" charset="0"/>
              </a:rPr>
              <a:t> BOOKS.BOOKNAME = NEWBOOKS.BOOKNAME</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1813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Create table </a:t>
            </a:r>
            <a:r>
              <a:rPr lang="en-IN" sz="2000" dirty="0">
                <a:latin typeface="Palatino Linotype" panose="02040502050505030304" pitchFamily="18" charset="0"/>
                <a:ea typeface="Calibri" panose="020F0502020204030204" pitchFamily="34" charset="0"/>
                <a:cs typeface="Times New Roman" panose="02020603050405020304" pitchFamily="18" charset="0"/>
              </a:rPr>
              <a:t>:- In database, table is an object where we define the a</a:t>
            </a:r>
            <a:r>
              <a:rPr lang="en-US" sz="2000" dirty="0">
                <a:latin typeface="Palatino Linotype" panose="02040502050505030304" pitchFamily="18" charset="0"/>
              </a:rPr>
              <a:t> </a:t>
            </a:r>
            <a:r>
              <a:rPr lang="en-US" sz="2000" b="1" dirty="0">
                <a:latin typeface="Palatino Linotype" panose="02040502050505030304" pitchFamily="18" charset="0"/>
              </a:rPr>
              <a:t>structure</a:t>
            </a:r>
            <a:r>
              <a:rPr lang="en-US" sz="2000" dirty="0">
                <a:latin typeface="Palatino Linotype" panose="02040502050505030304" pitchFamily="18" charset="0"/>
              </a:rPr>
              <a:t>. A structure is a collection of </a:t>
            </a:r>
            <a:r>
              <a:rPr lang="en-US" sz="2000" b="1" dirty="0">
                <a:latin typeface="Palatino Linotype" panose="02040502050505030304" pitchFamily="18" charset="0"/>
              </a:rPr>
              <a:t>variables</a:t>
            </a:r>
            <a:r>
              <a:rPr lang="en-US" sz="2000" dirty="0">
                <a:latin typeface="Palatino Linotype" panose="02040502050505030304" pitchFamily="18" charset="0"/>
              </a:rPr>
              <a:t> under a single name. These </a:t>
            </a:r>
            <a:r>
              <a:rPr lang="en-US" sz="2000" b="1" dirty="0">
                <a:latin typeface="Palatino Linotype" panose="02040502050505030304" pitchFamily="18" charset="0"/>
              </a:rPr>
              <a:t>variables</a:t>
            </a:r>
            <a:r>
              <a:rPr lang="en-US" sz="2000" dirty="0">
                <a:latin typeface="Palatino Linotype" panose="02040502050505030304" pitchFamily="18" charset="0"/>
              </a:rPr>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Basic Datatypes</a:t>
            </a:r>
            <a:r>
              <a:rPr lang="en-IN" sz="2000" dirty="0">
                <a:latin typeface="Palatino Linotype" panose="02040502050505030304"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Palatino Linotype" panose="02040502050505030304" pitchFamily="18" charset="0"/>
                <a:ea typeface="Calibri" panose="020F0502020204030204" pitchFamily="34" charset="0"/>
                <a:cs typeface="Times New Roman" panose="02020603050405020304" pitchFamily="18" charset="0"/>
              </a:rPr>
              <a:t>Constraints :- I</a:t>
            </a:r>
            <a:r>
              <a:rPr lang="en-US" sz="2000" dirty="0">
                <a:latin typeface="Palatino Linotype" panose="02040502050505030304" pitchFamily="18" charset="0"/>
                <a:ea typeface="Calibri" panose="020F0502020204030204" pitchFamily="34" charset="0"/>
                <a:cs typeface="Times New Roman" panose="02020603050405020304" pitchFamily="18" charset="0"/>
              </a:rPr>
              <a:t>s used to define rules to allow or restrict what values can be stored in columns.</a:t>
            </a:r>
          </a:p>
        </p:txBody>
      </p:sp>
      <p:pic>
        <p:nvPicPr>
          <p:cNvPr id="6" name="Picture 5">
            <a:extLst>
              <a:ext uri="{FF2B5EF4-FFF2-40B4-BE49-F238E27FC236}">
                <a16:creationId xmlns:a16="http://schemas.microsoft.com/office/drawing/2014/main" id="{428C87EC-C9B5-48E2-89F2-2DCA74FE3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02998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396079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739759"/>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ID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NAMEFIRST =</a:t>
            </a:r>
          </a:p>
          <a:p>
            <a:r>
              <a:rPr lang="en-US" dirty="0">
                <a:latin typeface="Palatino Linotype" panose="02040502050505030304" pitchFamily="18" charset="0"/>
                <a:cs typeface="Arial" panose="020B0604020202020204" pitchFamily="34" charset="0"/>
              </a:rPr>
              <a:t>         'SALEEL'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Palatino Linotype" panose="02040502050505030304" pitchFamily="18" charset="0"/>
                <a:cs typeface="Arial" panose="020B0604020202020204" pitchFamily="34" charset="0"/>
              </a:rPr>
              <a:t>         </a:t>
            </a:r>
            <a:r>
              <a:rPr lang="en-US" dirty="0">
                <a:solidFill>
                  <a:srgbClr val="0077AA"/>
                </a:solidFill>
                <a:latin typeface="Arial" panose="020B0604020202020204" pitchFamily="34" charset="0"/>
              </a:rPr>
              <a:t>SELECT</a:t>
            </a:r>
            <a:r>
              <a:rPr lang="en-US" dirty="0">
                <a:latin typeface="Palatino Linotype" panose="02040502050505030304" pitchFamily="18"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Palatino Linotype" panose="02040502050505030304" pitchFamily="18" charset="0"/>
                <a:cs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Palatino Linotype" panose="02040502050505030304" pitchFamily="18" charset="0"/>
                <a:cs typeface="Arial" panose="020B0604020202020204" pitchFamily="34" charset="0"/>
              </a:rPr>
              <a:t> ID = </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Arial" panose="020B0604020202020204" pitchFamily="34" charset="0"/>
              </a:rPr>
              <a:t>SELECT</a:t>
            </a:r>
            <a:r>
              <a:rPr lang="en-US" sz="2400" dirty="0">
                <a:solidFill>
                  <a:schemeClr val="bg1">
                    <a:lumMod val="65000"/>
                  </a:schemeClr>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cs typeface="Arial" panose="020B0604020202020204" pitchFamily="34" charset="0"/>
              </a:rPr>
              <a:t>NULL</a:t>
            </a:r>
            <a:r>
              <a:rPr lang="en-US" sz="2400"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97604"/>
            <a:ext cx="11521280" cy="14157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747550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668946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785181"/>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7612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5351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921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87676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11247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4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endParaRPr lang="en-IN" dirty="0">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namefirst, namelast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rgbClr val="92D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(subquery) FROM </a:t>
            </a:r>
            <a:r>
              <a:rPr lang="en-US" i="1" dirty="0">
                <a:solidFill>
                  <a:srgbClr val="0077AA"/>
                </a:solidFill>
                <a:latin typeface="Arial" panose="020B0604020202020204" pitchFamily="34" charset="0"/>
                <a:cs typeface="Arial" panose="020B0604020202020204" pitchFamily="34" charset="0"/>
              </a:rPr>
              <a:t>r</a:t>
            </a:r>
            <a:r>
              <a:rPr lang="en-US" dirty="0">
                <a:solidFill>
                  <a:srgbClr val="0077AA"/>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8</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Total Amount Of Student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a:stretch>
            <a:fillRect/>
          </a:stretch>
        </p:blipFill>
        <p:spPr>
          <a:xfrm>
            <a:off x="766615" y="2206850"/>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501008"/>
            <a:ext cx="11566866"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8</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SUM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WHERE STUDENTID = 12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Total Difference of Amount between student 8 and 12</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a:stretch>
            <a:fillRect/>
          </a:stretch>
        </p:blipFill>
        <p:spPr>
          <a:xfrm>
            <a:off x="766614" y="4532637"/>
            <a:ext cx="3790003" cy="776956"/>
          </a:xfrm>
          <a:prstGeom prst="rect">
            <a:avLst/>
          </a:prstGeom>
        </p:spPr>
      </p:pic>
    </p:spTree>
    <p:extLst>
      <p:ext uri="{BB962C8B-B14F-4D97-AF65-F5344CB8AC3E}">
        <p14:creationId xmlns:p14="http://schemas.microsoft.com/office/powerpoint/2010/main" val="211921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31510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56535"/>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STUDENT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ID</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a:t>
            </a:r>
            <a:r>
              <a:rPr lang="en-US" i="1" dirty="0">
                <a:solidFill>
                  <a:srgbClr val="0077AA"/>
                </a:solidFill>
                <a:latin typeface="Arial" panose="020B0604020202020204" pitchFamily="34" charset="0"/>
                <a:cs typeface="Arial" panose="020B0604020202020204" pitchFamily="34" charset="0"/>
              </a:rPr>
              <a:t>r </a:t>
            </a:r>
            <a:r>
              <a:rPr lang="en-US" dirty="0">
                <a:solidFill>
                  <a:srgbClr val="0077AA"/>
                </a:solidFill>
                <a:latin typeface="Arial" panose="020B0604020202020204" pitchFamily="34" charset="0"/>
                <a:cs typeface="Arial" panose="020B0604020202020204" pitchFamily="34" charset="0"/>
              </a:rPr>
              <a:t>where</a:t>
            </a:r>
            <a:r>
              <a:rPr lang="en-US" i="1" dirty="0">
                <a:solidFill>
                  <a:srgbClr val="0077AA"/>
                </a:solidFill>
                <a:latin typeface="Arial" panose="020B0604020202020204" pitchFamily="34" charset="0"/>
                <a:cs typeface="Arial" panose="020B0604020202020204" pitchFamily="34" charset="0"/>
              </a:rPr>
              <a:t> p = </a:t>
            </a:r>
            <a:r>
              <a:rPr lang="en-US" dirty="0">
                <a:solidFill>
                  <a:srgbClr val="0077AA"/>
                </a:solidFill>
                <a:latin typeface="Arial" panose="020B0604020202020204" pitchFamily="34" charset="0"/>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STUDENT_CARDS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STUDENTID =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WHERE NAMEFIRST = 'SALEEL'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STUDENTID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AMOUNT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MIN(AMOUNT)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a:stretch>
            <a:fillRect/>
          </a:stretch>
        </p:blipFill>
        <p:spPr>
          <a:xfrm>
            <a:off x="804470" y="5278235"/>
            <a:ext cx="7139441" cy="959077"/>
          </a:xfrm>
          <a:prstGeom prst="rect">
            <a:avLst/>
          </a:prstGeom>
        </p:spPr>
      </p:pic>
    </p:spTree>
    <p:extLst>
      <p:ext uri="{BB962C8B-B14F-4D97-AF65-F5344CB8AC3E}">
        <p14:creationId xmlns:p14="http://schemas.microsoft.com/office/powerpoint/2010/main" val="2226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99895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43143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b="1" dirty="0">
                <a:solidFill>
                  <a:srgbClr val="0077AA"/>
                </a:solidFill>
                <a:latin typeface="Arial" panose="020B0604020202020204" pitchFamily="34" charset="0"/>
                <a:ea typeface="Times New Roman" panose="02020603050405020304" pitchFamily="18" charset="0"/>
              </a:rPr>
              <a:t>SELECT</a:t>
            </a:r>
            <a:r>
              <a:rPr lang="en-IN" b="1" dirty="0">
                <a:latin typeface="Arial" panose="020B0604020202020204" pitchFamily="34" charset="0"/>
                <a:cs typeface="Arial" panose="020B0604020202020204" pitchFamily="34" charset="0"/>
              </a:rPr>
              <a:t> </a:t>
            </a:r>
            <a:r>
              <a:rPr lang="en-IN" b="1" dirty="0">
                <a:solidFill>
                  <a:schemeClr val="tx1">
                    <a:lumMod val="85000"/>
                    <a:lumOff val="15000"/>
                  </a:schemeClr>
                </a:solidFill>
                <a:latin typeface="Arial" panose="020B0604020202020204" pitchFamily="34" charset="0"/>
                <a:ea typeface="Times New Roman" panose="02020603050405020304" pitchFamily="18" charset="0"/>
              </a:rPr>
              <a:t>@x := @x + 1 as R1, </a:t>
            </a:r>
            <a:r>
              <a:rPr lang="en-IN" b="1" dirty="0">
                <a:latin typeface="Arial" panose="020B0604020202020204" pitchFamily="34" charset="0"/>
                <a:ea typeface="Times New Roman" panose="02020603050405020304" pitchFamily="18" charset="0"/>
              </a:rPr>
              <a:t>STUDENT.* </a:t>
            </a:r>
            <a:r>
              <a:rPr lang="en-IN" b="1" dirty="0">
                <a:solidFill>
                  <a:srgbClr val="0077AA"/>
                </a:solidFill>
                <a:latin typeface="Arial" panose="020B0604020202020204" pitchFamily="34" charset="0"/>
                <a:ea typeface="Times New Roman" panose="02020603050405020304" pitchFamily="18" charset="0"/>
              </a:rPr>
              <a:t>FROM</a:t>
            </a:r>
            <a:r>
              <a:rPr lang="en-IN" b="1" dirty="0">
                <a:latin typeface="Arial" panose="020B0604020202020204" pitchFamily="34" charset="0"/>
                <a:cs typeface="Arial" panose="020B0604020202020204" pitchFamily="34" charset="0"/>
              </a:rPr>
              <a:t> STUDENT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r>
              <a:rPr lang="en-IN" dirty="0">
                <a:solidFill>
                  <a:srgbClr val="0077AA"/>
                </a:solidFill>
                <a:latin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R1 = 5</a:t>
            </a:r>
            <a:r>
              <a:rPr lang="en-IN" dirty="0">
                <a:solidFill>
                  <a:srgbClr val="DD4A68"/>
                </a:solidFill>
                <a:latin typeface="Arial" panose="020B0604020202020204" pitchFamily="34" charset="0"/>
                <a:ea typeface="Times New Roman" panose="02020603050405020304" pitchFamily="18"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rPr>
              <a:t>SELECT</a:t>
            </a:r>
            <a:r>
              <a:rPr lang="en-US" dirty="0">
                <a:latin typeface="Arial" panose="020B0604020202020204" pitchFamily="34" charset="0"/>
              </a:rPr>
              <a:t> ID, NAMEFIRST, NAMELAST, DOB, EMAILID </a:t>
            </a:r>
            <a:r>
              <a:rPr lang="en-US" dirty="0">
                <a:solidFill>
                  <a:srgbClr val="0077AA"/>
                </a:solidFill>
                <a:latin typeface="Arial" panose="020B0604020202020204" pitchFamily="34" charset="0"/>
              </a:rPr>
              <a:t>FROM</a:t>
            </a:r>
            <a:r>
              <a:rPr lang="en-US" dirty="0">
                <a:latin typeface="Arial" panose="020B0604020202020204" pitchFamily="34" charset="0"/>
              </a:rPr>
              <a:t> (</a:t>
            </a:r>
            <a:r>
              <a:rPr lang="en-US" b="1" dirty="0">
                <a:solidFill>
                  <a:srgbClr val="0077AA"/>
                </a:solidFill>
                <a:latin typeface="Arial" panose="020B0604020202020204" pitchFamily="34" charset="0"/>
              </a:rPr>
              <a:t>SELECT</a:t>
            </a:r>
            <a:r>
              <a:rPr lang="en-US" b="1" dirty="0">
                <a:latin typeface="Arial" panose="020B0604020202020204" pitchFamily="34" charset="0"/>
              </a:rPr>
              <a:t> MOD(@cnt := @cnt + 1, 2) R2, STUDENT.* </a:t>
            </a:r>
            <a:r>
              <a:rPr lang="en-US" b="1" dirty="0">
                <a:solidFill>
                  <a:srgbClr val="0077AA"/>
                </a:solidFill>
                <a:latin typeface="Arial" panose="020B0604020202020204" pitchFamily="34" charset="0"/>
              </a:rPr>
              <a:t>FROM</a:t>
            </a:r>
            <a:r>
              <a:rPr lang="en-US" b="1" dirty="0">
                <a:latin typeface="Arial" panose="020B0604020202020204" pitchFamily="34" charset="0"/>
              </a:rPr>
              <a:t> STUDENT, (</a:t>
            </a:r>
            <a:r>
              <a:rPr lang="en-US" b="1" dirty="0">
                <a:solidFill>
                  <a:srgbClr val="0077AA"/>
                </a:solidFill>
                <a:latin typeface="Arial" panose="020B0604020202020204" pitchFamily="34" charset="0"/>
              </a:rPr>
              <a:t>SELECT</a:t>
            </a:r>
            <a:r>
              <a:rPr lang="en-US" b="1" dirty="0">
                <a:latin typeface="Arial" panose="020B0604020202020204" pitchFamily="34" charset="0"/>
              </a:rPr>
              <a:t> @cnt:=0) E </a:t>
            </a:r>
            <a:r>
              <a:rPr lang="en-US" dirty="0">
                <a:latin typeface="Arial" panose="020B0604020202020204" pitchFamily="34" charset="0"/>
              </a:rPr>
              <a:t>) E1 </a:t>
            </a:r>
            <a:r>
              <a:rPr lang="en-US" dirty="0">
                <a:solidFill>
                  <a:srgbClr val="0077AA"/>
                </a:solidFill>
                <a:latin typeface="Arial" panose="020B0604020202020204" pitchFamily="34" charset="0"/>
              </a:rPr>
              <a:t>WHERE</a:t>
            </a:r>
            <a:r>
              <a:rPr lang="en-US" dirty="0">
                <a:latin typeface="Arial" panose="020B0604020202020204" pitchFamily="34" charset="0"/>
              </a:rPr>
              <a:t> R2 = 0;</a:t>
            </a:r>
          </a:p>
          <a:p>
            <a:pPr marL="285750" indent="-285750">
              <a:buFont typeface="Arial" panose="020B0604020202020204" pitchFamily="34" charset="0"/>
              <a:buChar char="•"/>
            </a:pP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a:t>
            </a:r>
            <a:r>
              <a:rPr lang="en-IN" dirty="0">
                <a:latin typeface="Arial" panose="020B0604020202020204" pitchFamily="34" charset="0"/>
                <a:cs typeface="Arial" panose="020B0604020202020204" pitchFamily="34" charset="0"/>
              </a:rPr>
              <a:t> BY YEAR </a:t>
            </a:r>
            <a:r>
              <a:rPr lang="en-IN" dirty="0">
                <a:solidFill>
                  <a:srgbClr val="0077AA"/>
                </a:solidFill>
                <a:latin typeface="Arial" panose="020B0604020202020204" pitchFamily="34" charset="0"/>
              </a:rPr>
              <a:t>HAVING</a:t>
            </a:r>
            <a:r>
              <a:rPr lang="en-IN" dirty="0">
                <a:latin typeface="Arial" panose="020B0604020202020204" pitchFamily="34" charset="0"/>
                <a:cs typeface="Arial" panose="020B0604020202020204" pitchFamily="34" charset="0"/>
              </a:rPr>
              <a:t> COUNT(*) =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MIN(R1)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COUNT(*) R1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STUDENT_QUALIFICATIONS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NAME = 'BE' </a:t>
            </a:r>
            <a:r>
              <a:rPr lang="en-IN" dirty="0">
                <a:solidFill>
                  <a:srgbClr val="0077AA"/>
                </a:solidFill>
                <a:latin typeface="Arial" panose="020B0604020202020204" pitchFamily="34" charset="0"/>
              </a:rPr>
              <a:t>GROUP BY </a:t>
            </a:r>
            <a:r>
              <a:rPr lang="en-IN" dirty="0">
                <a:latin typeface="Arial" panose="020B0604020202020204" pitchFamily="34" charset="0"/>
                <a:cs typeface="Arial" panose="020B0604020202020204" pitchFamily="34" charset="0"/>
              </a:rPr>
              <a:t>YEAR) SQ);</a:t>
            </a:r>
          </a:p>
          <a:p>
            <a:pPr marL="285750" indent="-285750">
              <a:buFont typeface="Arial" panose="020B0604020202020204" pitchFamily="34" charset="0"/>
              <a:buChar char="•"/>
            </a:pPr>
            <a:endParaRPr lang="en-US" dirty="0">
              <a:latin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Arial" panose="020B0604020202020204" pitchFamily="34" charset="0"/>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63321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228848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312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Palatino Linotype" panose="02040502050505030304" pitchFamily="18" charset="0"/>
                <a:cs typeface="Arial" panose="020B0604020202020204" pitchFamily="34" charset="0"/>
              </a:rPr>
              <a:t>By default, trailing spaces are trimmed from CHAR column values on retrieval. If </a:t>
            </a:r>
            <a:r>
              <a:rPr lang="en-IN" b="1" i="1" dirty="0">
                <a:solidFill>
                  <a:srgbClr val="0089A4"/>
                </a:solidFill>
                <a:latin typeface="Palatino Linotype" panose="02040502050505030304" pitchFamily="18" charset="0"/>
                <a:cs typeface="Arial" panose="020B0604020202020204" pitchFamily="34" charset="0"/>
              </a:rPr>
              <a:t>PAD_CHAR_TO_FULL_LENGTH</a:t>
            </a:r>
            <a:r>
              <a:rPr lang="en-IN" dirty="0">
                <a:solidFill>
                  <a:srgbClr val="0089A4"/>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88094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404040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51201709"/>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044107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243483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06929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406574" y="2027873"/>
            <a:ext cx="11377264" cy="2585323"/>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US" dirty="0">
              <a:solidFill>
                <a:srgbClr val="0077AA"/>
              </a:solidFill>
              <a:latin typeface="Arial" panose="020B0604020202020204" pitchFamily="34" charset="0"/>
              <a:ea typeface="Times New Roman" panose="02020603050405020304" pitchFamily="18" charset="0"/>
            </a:endParaRPr>
          </a:p>
          <a:p>
            <a:pPr marL="342900" indent="-342900">
              <a:buFont typeface="+mj-lt"/>
              <a:buAutoNum type="arabicPeriod"/>
            </a:pP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 </a:t>
            </a:r>
            <a:r>
              <a:rPr lang="en-US" dirty="0">
                <a:solidFill>
                  <a:srgbClr val="0077AA"/>
                </a:solidFill>
                <a:latin typeface="Arial" panose="020B0604020202020204" pitchFamily="34" charset="0"/>
              </a:rPr>
              <a:t>WHERE</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dirty="0">
                <a:latin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dirty="0">
                <a:latin typeface="Arial" panose="020B0604020202020204" pitchFamily="34" charset="0"/>
              </a:rPr>
              <a:t> (</a:t>
            </a:r>
            <a:r>
              <a:rPr lang="en-US" dirty="0">
                <a:solidFill>
                  <a:srgbClr val="0077AA"/>
                </a:solidFill>
                <a:latin typeface="Arial" panose="020B0604020202020204" pitchFamily="34" charset="0"/>
              </a:rPr>
              <a:t>SELECT</a:t>
            </a:r>
            <a:r>
              <a:rPr lang="en-US" dirty="0">
                <a:latin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rPr>
              <a:t> STUDENT_PHONE </a:t>
            </a:r>
            <a:r>
              <a:rPr lang="en-US" dirty="0">
                <a:solidFill>
                  <a:srgbClr val="0077AA"/>
                </a:solidFill>
                <a:latin typeface="Arial" panose="020B0604020202020204" pitchFamily="34" charset="0"/>
              </a:rPr>
              <a:t>WHERE</a:t>
            </a:r>
            <a:r>
              <a:rPr lang="en-US" dirty="0">
                <a:latin typeface="Arial" panose="020B0604020202020204" pitchFamily="34" charset="0"/>
              </a:rPr>
              <a:t> STUDENT.ID = STUDENT_PHONE.STUDENTID);</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45900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1846734" y="148570"/>
            <a:ext cx="4626588" cy="400110"/>
          </a:xfrm>
          <a:prstGeom prst="rect">
            <a:avLst/>
          </a:prstGeom>
          <a:noFill/>
        </p:spPr>
        <p:txBody>
          <a:bodyPr wrap="none" rtlCol="0">
            <a:spAutoFit/>
          </a:bodyPr>
          <a:lstStyle/>
          <a:p>
            <a:r>
              <a:rPr lang="en-IN" sz="2000" b="1" dirty="0">
                <a:solidFill>
                  <a:schemeClr val="accent6">
                    <a:lumMod val="50000"/>
                  </a:schemeClr>
                </a:solidFill>
                <a:latin typeface="Palatino Linotype" panose="02040502050505030304" pitchFamily="18" charset="0"/>
              </a:rPr>
              <a:t>UNSIGNED</a:t>
            </a:r>
            <a:r>
              <a:rPr lang="en-IN" sz="2000" dirty="0">
                <a:solidFill>
                  <a:schemeClr val="accent6">
                    <a:lumMod val="50000"/>
                  </a:schemeClr>
                </a:solidFill>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57446517"/>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090823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66896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39000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195887022"/>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701286"/>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954013"/>
            <a:ext cx="11305256" cy="1261884"/>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For these occasions, you can define the attribute so that it can contain null values.</a:t>
            </a:r>
            <a:endParaRPr lang="en-IN" i="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6755294" cy="1538883"/>
          </a:xfrm>
          <a:prstGeom prst="rect">
            <a:avLst/>
          </a:prstGeom>
        </p:spPr>
        <p:txBody>
          <a:bodyPr wrap="square">
            <a:spAutoFit/>
          </a:bodyPr>
          <a:lstStyle/>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chemeClr val="tx1">
                    <a:lumMod val="85000"/>
                    <a:lumOff val="15000"/>
                  </a:schemeClr>
                </a:solidFill>
                <a:latin typeface="Palatino Linotype" panose="02040502050505030304" pitchFamily="18" charset="0"/>
                <a:cs typeface="Arial" panose="020B0604020202020204" pitchFamily="34" charset="0"/>
              </a:rPr>
              <a:t>A default value is a value that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40120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95601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35006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95640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477042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8396811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5138968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6574" y="5877272"/>
            <a:ext cx="8991600" cy="861774"/>
          </a:xfrm>
          <a:prstGeom prst="rect">
            <a:avLst/>
          </a:prstGeom>
          <a:no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6574" y="980728"/>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6574" y="1556792"/>
            <a:ext cx="11017224" cy="4401205"/>
            <a:chOff x="406574" y="1679200"/>
            <a:chExt cx="9855696" cy="440120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401205"/>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TASKS (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PRIMARY KEY AUTO_INCREMENT</a:t>
              </a:r>
              <a:r>
                <a:rPr lang="en-IN" dirty="0">
                  <a:latin typeface="Arial" panose="020B0604020202020204" pitchFamily="34" charset="0"/>
                  <a:cs typeface="Arial" panose="020B0604020202020204" pitchFamily="34" charset="0"/>
                </a:rPr>
                <a:t>, title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255) </a:t>
              </a:r>
              <a:r>
                <a:rPr lang="en-IN" dirty="0">
                  <a:solidFill>
                    <a:srgbClr val="2658E6"/>
                  </a:solidFill>
                  <a:latin typeface="Arial" panose="020B0604020202020204" pitchFamily="34" charset="0"/>
                  <a:cs typeface="Arial" panose="020B0604020202020204" pitchFamily="34" charset="0"/>
                </a:rPr>
                <a:t>NOT NULL</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completed </a:t>
              </a:r>
              <a:r>
                <a:rPr lang="en-IN" dirty="0">
                  <a:solidFill>
                    <a:srgbClr val="834689"/>
                  </a:solidFill>
                  <a:latin typeface="Arial" panose="020B0604020202020204" pitchFamily="34" charset="0"/>
                  <a:cs typeface="Arial" panose="020B0604020202020204" pitchFamily="34" charset="0"/>
                </a:rPr>
                <a:t>BOOLEAN</a:t>
              </a:r>
              <a:r>
                <a:rPr lang="en-IN" dirty="0">
                  <a:latin typeface="Arial" panose="020B0604020202020204" pitchFamily="34" charset="0"/>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 0);</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'Task2', 1);</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'Task3', False);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'Task4', True);</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'Task5', null);</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'Task6', default);</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'Task7', 1&gt;2);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'Task8', 1&lt;2);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'Task9', 12);</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'Task10', 58);</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'Task11',.75);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'Task12',.15);</a:t>
              </a: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VALUE</a:t>
              </a:r>
              <a:r>
                <a:rPr lang="en-IN" dirty="0">
                  <a:latin typeface="Arial" panose="020B0604020202020204" pitchFamily="34" charset="0"/>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3964409"/>
                <a:ext cx="2578923" cy="490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9" name="Picture 8">
            <a:extLst>
              <a:ext uri="{FF2B5EF4-FFF2-40B4-BE49-F238E27FC236}">
                <a16:creationId xmlns:a16="http://schemas.microsoft.com/office/drawing/2014/main" id="{8C6F0AA9-06F7-4616-8274-510A824F6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99769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120605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4684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02700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746302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07244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983762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45016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8" name="Rectangle 7">
            <a:extLst>
              <a:ext uri="{FF2B5EF4-FFF2-40B4-BE49-F238E27FC236}">
                <a16:creationId xmlns:a16="http://schemas.microsoft.com/office/drawing/2014/main" id="{883E7C2D-04FB-430F-9F00-9F1E906E3BE3}"/>
              </a:ext>
            </a:extLst>
          </p:cNvPr>
          <p:cNvSpPr/>
          <p:nvPr/>
        </p:nvSpPr>
        <p:spPr>
          <a:xfrm>
            <a:off x="439310" y="1533154"/>
            <a:ext cx="8957190"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SELECT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True</a:t>
            </a:r>
            <a:r>
              <a:rPr lang="en-IN" dirty="0">
                <a:solidFill>
                  <a:srgbClr val="445870"/>
                </a:solidFill>
                <a:latin typeface="Arial" panose="020B0604020202020204" pitchFamily="34" charset="0"/>
                <a:cs typeface="Arial" panose="020B0604020202020204" pitchFamily="34" charset="0"/>
              </a:rPr>
              <a:t>,</a:t>
            </a:r>
            <a:r>
              <a:rPr lang="en-IN" dirty="0">
                <a:solidFill>
                  <a:srgbClr val="006FE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False</a:t>
            </a:r>
            <a:r>
              <a:rPr lang="en-IN" dirty="0">
                <a:solidFill>
                  <a:srgbClr val="44587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15D959-607A-4588-829D-F16FEA41C8C7}"/>
              </a:ext>
            </a:extLst>
          </p:cNvPr>
          <p:cNvSpPr/>
          <p:nvPr/>
        </p:nvSpPr>
        <p:spPr>
          <a:xfrm>
            <a:off x="439310" y="856491"/>
            <a:ext cx="8876720" cy="461665"/>
          </a:xfrm>
          <a:prstGeom prst="rect">
            <a:avLst/>
          </a:prstGeom>
        </p:spPr>
        <p:txBody>
          <a:bodyPr wrap="square">
            <a:spAutoFit/>
          </a:bodyPr>
          <a:lstStyle/>
          <a:p>
            <a:r>
              <a:rPr lang="en-IN" sz="2000" dirty="0">
                <a:latin typeface="Palatino Linotype" panose="02040502050505030304" pitchFamily="18" charset="0"/>
              </a:rPr>
              <a:t>A value of </a:t>
            </a:r>
            <a:r>
              <a:rPr lang="en-IN" sz="2400" dirty="0">
                <a:solidFill>
                  <a:srgbClr val="2658E6"/>
                </a:solidFill>
                <a:latin typeface="Palatino Linotype" panose="02040502050505030304" pitchFamily="18" charset="0"/>
              </a:rPr>
              <a:t>zero</a:t>
            </a:r>
            <a:r>
              <a:rPr lang="en-IN" sz="2000" dirty="0">
                <a:latin typeface="Palatino Linotype" panose="02040502050505030304" pitchFamily="18" charset="0"/>
              </a:rPr>
              <a:t> is considered </a:t>
            </a:r>
            <a:r>
              <a:rPr lang="en-IN" sz="2400" dirty="0">
                <a:solidFill>
                  <a:srgbClr val="2658E6"/>
                </a:solidFill>
                <a:latin typeface="Palatino Linotype" panose="02040502050505030304" pitchFamily="18" charset="0"/>
              </a:rPr>
              <a:t>false</a:t>
            </a:r>
            <a:r>
              <a:rPr lang="en-IN" sz="2000" dirty="0">
                <a:latin typeface="Palatino Linotype" panose="02040502050505030304" pitchFamily="18" charset="0"/>
              </a:rPr>
              <a:t>. </a:t>
            </a:r>
            <a:r>
              <a:rPr lang="en-IN" sz="2400" dirty="0">
                <a:solidFill>
                  <a:srgbClr val="2658E6"/>
                </a:solidFill>
                <a:latin typeface="Palatino Linotype" panose="02040502050505030304" pitchFamily="18" charset="0"/>
              </a:rPr>
              <a:t>Nonzero</a:t>
            </a:r>
            <a:r>
              <a:rPr lang="en-IN" sz="2000" dirty="0">
                <a:latin typeface="Palatino Linotype" panose="02040502050505030304" pitchFamily="18" charset="0"/>
              </a:rPr>
              <a:t> values are considered </a:t>
            </a:r>
            <a:r>
              <a:rPr lang="en-IN" sz="2400" dirty="0">
                <a:solidFill>
                  <a:srgbClr val="2658E6"/>
                </a:solidFill>
                <a:latin typeface="Palatino Linotype" panose="02040502050505030304" pitchFamily="18" charset="0"/>
              </a:rPr>
              <a:t>true</a:t>
            </a:r>
            <a:r>
              <a:rPr lang="en-IN" sz="2000" dirty="0">
                <a:latin typeface="Palatino Linotype" panose="02040502050505030304" pitchFamily="18" charset="0"/>
              </a:rPr>
              <a:t>.</a:t>
            </a:r>
          </a:p>
        </p:txBody>
      </p:sp>
      <p:grpSp>
        <p:nvGrpSpPr>
          <p:cNvPr id="3" name="Group 2">
            <a:extLst>
              <a:ext uri="{FF2B5EF4-FFF2-40B4-BE49-F238E27FC236}">
                <a16:creationId xmlns:a16="http://schemas.microsoft.com/office/drawing/2014/main" id="{0D28C5E0-3507-4345-A9EE-EE245FC98E57}"/>
              </a:ext>
            </a:extLst>
          </p:cNvPr>
          <p:cNvGrpSpPr/>
          <p:nvPr/>
        </p:nvGrpSpPr>
        <p:grpSpPr>
          <a:xfrm>
            <a:off x="439310" y="4592001"/>
            <a:ext cx="8589665" cy="1465688"/>
            <a:chOff x="439310" y="4592001"/>
            <a:chExt cx="8589665" cy="1465688"/>
          </a:xfrm>
        </p:grpSpPr>
        <p:sp>
          <p:nvSpPr>
            <p:cNvPr id="14" name="Rectangle 13">
              <a:extLst>
                <a:ext uri="{FF2B5EF4-FFF2-40B4-BE49-F238E27FC236}">
                  <a16:creationId xmlns:a16="http://schemas.microsoft.com/office/drawing/2014/main" id="{38771BF8-9C3F-406F-8027-CCD0DB38F272}"/>
                </a:ext>
              </a:extLst>
            </p:cNvPr>
            <p:cNvSpPr/>
            <p:nvPr/>
          </p:nvSpPr>
          <p:spPr>
            <a:xfrm>
              <a:off x="439310" y="4592001"/>
              <a:ext cx="5799912"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0;</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False;</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510657" y="4592001"/>
              <a:ext cx="2518318" cy="1465688"/>
            </a:xfrm>
            <a:prstGeom prst="rect">
              <a:avLst/>
            </a:prstGeom>
          </p:spPr>
        </p:pic>
      </p:grpSp>
      <p:grpSp>
        <p:nvGrpSpPr>
          <p:cNvPr id="2" name="Group 1">
            <a:extLst>
              <a:ext uri="{FF2B5EF4-FFF2-40B4-BE49-F238E27FC236}">
                <a16:creationId xmlns:a16="http://schemas.microsoft.com/office/drawing/2014/main" id="{D09D230D-A617-417A-B661-4C3F542CABCE}"/>
              </a:ext>
            </a:extLst>
          </p:cNvPr>
          <p:cNvGrpSpPr/>
          <p:nvPr/>
        </p:nvGrpSpPr>
        <p:grpSpPr>
          <a:xfrm>
            <a:off x="439310" y="2317871"/>
            <a:ext cx="11056496" cy="2024225"/>
            <a:chOff x="439310" y="2317871"/>
            <a:chExt cx="11056496" cy="2024225"/>
          </a:xfrm>
        </p:grpSpPr>
        <p:sp>
          <p:nvSpPr>
            <p:cNvPr id="11" name="Rectangle 10">
              <a:extLst>
                <a:ext uri="{FF2B5EF4-FFF2-40B4-BE49-F238E27FC236}">
                  <a16:creationId xmlns:a16="http://schemas.microsoft.com/office/drawing/2014/main" id="{E8A99076-19F5-4D1D-8269-6F8CB5701F88}"/>
                </a:ext>
              </a:extLst>
            </p:cNvPr>
            <p:cNvSpPr/>
            <p:nvPr/>
          </p:nvSpPr>
          <p:spPr>
            <a:xfrm>
              <a:off x="439310" y="2323248"/>
              <a:ext cx="5583888" cy="128753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1;</a:t>
              </a:r>
            </a:p>
            <a:p>
              <a:pPr>
                <a:lnSpc>
                  <a:spcPct val="150000"/>
                </a:lnSpc>
              </a:pP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tasks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completed = True;</a:t>
              </a:r>
            </a:p>
          </p:txBody>
        </p:sp>
        <p:grpSp>
          <p:nvGrpSpPr>
            <p:cNvPr id="16" name="Group 15">
              <a:extLst>
                <a:ext uri="{FF2B5EF4-FFF2-40B4-BE49-F238E27FC236}">
                  <a16:creationId xmlns:a16="http://schemas.microsoft.com/office/drawing/2014/main" id="{60B5E5F5-F4B9-40B4-BAF2-AA54995DEDEA}"/>
                </a:ext>
              </a:extLst>
            </p:cNvPr>
            <p:cNvGrpSpPr/>
            <p:nvPr/>
          </p:nvGrpSpPr>
          <p:grpSpPr>
            <a:xfrm>
              <a:off x="6439712" y="2317871"/>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3" name="Picture 12">
            <a:extLst>
              <a:ext uri="{FF2B5EF4-FFF2-40B4-BE49-F238E27FC236}">
                <a16:creationId xmlns:a16="http://schemas.microsoft.com/office/drawing/2014/main" id="{A2804805-DAC4-492E-89B3-499EB2DAC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755372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36951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443969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82137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5897669"/>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44582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5" name="Rectangle 4"/>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478582" y="1507901"/>
            <a:ext cx="4929619" cy="369332"/>
          </a:xfrm>
          <a:prstGeom prst="rect">
            <a:avLst/>
          </a:prstGeom>
        </p:spPr>
        <p:txBody>
          <a:bodyPr wrap="non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77727795"/>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5741290"/>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23414226"/>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35147421"/>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257679"/>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9571803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27655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8948120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62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4098058"/>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85638699"/>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575041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54996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96456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094404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207388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1133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19545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2653191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1015568"/>
            <a:ext cx="11784066"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What if we want to add new branch the student table? In this case as the student Rollno  is a primary key, is will not allow you to insert new branch. </a:t>
            </a:r>
            <a:r>
              <a:rPr lang="en-US" dirty="0">
                <a:latin typeface="Arial" panose="020B0604020202020204" pitchFamily="34" charset="0"/>
                <a:cs typeface="Arial" panose="020B0604020202020204" pitchFamily="34" charset="0"/>
              </a:rPr>
              <a:t>Also, if we have to insert data of 100 students of same branch, then the branch information will be repeated for all those 100 students.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scenarios are nothing but </a:t>
            </a:r>
            <a:r>
              <a:rPr lang="en-US" b="1" dirty="0">
                <a:latin typeface="Arial" panose="020B0604020202020204" pitchFamily="34" charset="0"/>
                <a:cs typeface="Arial" panose="020B0604020202020204" pitchFamily="34" charset="0"/>
              </a:rPr>
              <a:t>Insertion anomalies</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Update anomaly: </a:t>
            </a:r>
            <a:r>
              <a:rPr lang="en-US" dirty="0">
                <a:latin typeface="Arial" panose="020B0604020202020204" pitchFamily="34" charset="0"/>
                <a:cs typeface="Arial" panose="020B0604020202020204" pitchFamily="34" charset="0"/>
              </a:rPr>
              <a:t>What if </a:t>
            </a:r>
            <a:r>
              <a:rPr lang="en-US" b="1" dirty="0">
                <a:latin typeface="Arial" panose="020B0604020202020204" pitchFamily="34" charset="0"/>
                <a:cs typeface="Arial" panose="020B0604020202020204" pitchFamily="34" charset="0"/>
              </a:rPr>
              <a:t>Mr. X </a:t>
            </a:r>
            <a:r>
              <a:rPr lang="en-US" dirty="0">
                <a:latin typeface="Arial" panose="020B0604020202020204" pitchFamily="34"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Arial" panose="020B0604020202020204" pitchFamily="34" charset="0"/>
                <a:cs typeface="Arial" panose="020B0604020202020204" pitchFamily="34" charset="0"/>
              </a:rPr>
              <a:t>Updation anomaly</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Arial" panose="020B0604020202020204" pitchFamily="34" charset="0"/>
                <a:cs typeface="Arial" panose="020B0604020202020204" pitchFamily="34" charset="0"/>
              </a:rPr>
              <a:t>Delete anomaly: </a:t>
            </a:r>
            <a:r>
              <a:rPr lang="en-US" dirty="0">
                <a:latin typeface="Arial" panose="020B0604020202020204" pitchFamily="34" charset="0"/>
                <a:cs typeface="Arial" panose="020B0604020202020204" pitchFamily="34" charset="0"/>
              </a:rPr>
              <a:t>In our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Arial" panose="020B0604020202020204" pitchFamily="34" charset="0"/>
                <a:cs typeface="Arial" panose="020B0604020202020204" pitchFamily="34" charset="0"/>
              </a:rPr>
              <a:t>Deletion anomaly.</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0868320"/>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2954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73320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491371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571016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83721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7188200"/>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7042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770535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057891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054977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865071"/>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8170250"/>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48601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C44FEF-90BB-443C-8730-09FD9FF32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753A740A-FC6B-479A-898F-7E93A2F0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FD94BAE7-DDB6-4964-9D76-F69F538821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pic>
        <p:nvPicPr>
          <p:cNvPr id="6" name="Picture 5">
            <a:extLst>
              <a:ext uri="{FF2B5EF4-FFF2-40B4-BE49-F238E27FC236}">
                <a16:creationId xmlns:a16="http://schemas.microsoft.com/office/drawing/2014/main" id="{7B44658B-3421-43A5-89D1-F05444051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4DD9AA4B-C4C9-4A15-A6F9-E3DB217D1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98194"/>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3623343" y="3676962"/>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rPr>
              <a:t>To limit or to restrict or to check or to control.</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479920" y="938916"/>
            <a:ext cx="11376720" cy="169277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is basically an index that is neither a </a:t>
            </a:r>
            <a:r>
              <a:rPr lang="en-IN" b="1" dirty="0">
                <a:solidFill>
                  <a:srgbClr val="0089A4"/>
                </a:solidFill>
                <a:latin typeface="Palatino Linotype" panose="02040502050505030304" pitchFamily="18" charset="0"/>
              </a:rPr>
              <a:t>primary</a:t>
            </a:r>
            <a:r>
              <a:rPr lang="en-IN" dirty="0">
                <a:solidFill>
                  <a:srgbClr val="0089A4"/>
                </a:solidFill>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solidFill>
                  <a:srgbClr val="0089A4"/>
                </a:solidFill>
                <a:latin typeface="Palatino Linotype" panose="02040502050505030304" pitchFamily="18" charset="0"/>
              </a:rPr>
              <a:t> </a:t>
            </a:r>
            <a:r>
              <a:rPr lang="en-IN" dirty="0">
                <a:latin typeface="Palatino Linotype" panose="02040502050505030304" pitchFamily="18" charset="0"/>
              </a:rPr>
              <a:t>nor a </a:t>
            </a:r>
            <a:r>
              <a:rPr lang="en-IN" b="1" dirty="0">
                <a:solidFill>
                  <a:srgbClr val="0089A4"/>
                </a:solidFill>
                <a:latin typeface="Palatino Linotype" panose="02040502050505030304" pitchFamily="18" charset="0"/>
              </a:rPr>
              <a:t>unique</a:t>
            </a:r>
            <a:r>
              <a:rPr lang="en-IN" dirty="0">
                <a:latin typeface="Palatino Linotype" panose="02040502050505030304" pitchFamily="18" charset="0"/>
              </a:rPr>
              <a:t> </a:t>
            </a:r>
            <a:r>
              <a:rPr lang="en-IN" b="1" dirty="0">
                <a:solidFill>
                  <a:srgbClr val="0089A4"/>
                </a:solidFill>
                <a:latin typeface="Palatino Linotype" panose="02040502050505030304" pitchFamily="18" charset="0"/>
              </a:rPr>
              <a:t>key</a:t>
            </a:r>
            <a:r>
              <a:rPr lang="en-IN" dirty="0">
                <a:latin typeface="Palatino Linotype" panose="02040502050505030304" pitchFamily="18"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509120"/>
            <a:ext cx="11376720" cy="1508105"/>
          </a:xfrm>
          <a:prstGeom prst="rect">
            <a:avLst/>
          </a:prstGeom>
          <a:noFill/>
        </p:spPr>
        <p:txBody>
          <a:bodyPr wrap="square">
            <a:spAutoFit/>
          </a:bodyPr>
          <a:lstStyle/>
          <a:p>
            <a:r>
              <a:rPr lang="en-IN" sz="24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of the Key values applies to a given column of a table, Key displays the one with the highest priority, in the order PRI, UNI, and MUL.</a:t>
            </a:r>
          </a:p>
        </p:txBody>
      </p:sp>
    </p:spTree>
    <p:extLst>
      <p:ext uri="{BB962C8B-B14F-4D97-AF65-F5344CB8AC3E}">
        <p14:creationId xmlns:p14="http://schemas.microsoft.com/office/powerpoint/2010/main" val="33304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pic>
        <p:nvPicPr>
          <p:cNvPr id="5" name="Picture 4">
            <a:extLst>
              <a:ext uri="{FF2B5EF4-FFF2-40B4-BE49-F238E27FC236}">
                <a16:creationId xmlns:a16="http://schemas.microsoft.com/office/drawing/2014/main" id="{7F25C954-69CC-484E-80AE-A29499EA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81045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83031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071838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4C2E542-616D-4E83-B597-7E4A13F11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474578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4564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765063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3BFBD5E4-5F23-4BDF-AABF-0C2D76909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DDB1B6DF-791A-4B85-BB0E-A44A6857C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574700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396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628800"/>
            <a:ext cx="11305256" cy="4524315"/>
          </a:xfrm>
          <a:prstGeom prst="rect">
            <a:avLst/>
          </a:prstGeom>
        </p:spPr>
        <p:txBody>
          <a:bodyPr wrap="square">
            <a:spAutoFit/>
          </a:bodyPr>
          <a:lstStyle/>
          <a:p>
            <a:r>
              <a:rPr lang="en-US" dirty="0">
                <a:solidFill>
                  <a:schemeClr val="tx1">
                    <a:lumMod val="85000"/>
                    <a:lumOff val="15000"/>
                  </a:schemeClr>
                </a:solidFill>
                <a:latin typeface="Palatino Linotype" panose="02040502050505030304" pitchFamily="18" charset="0"/>
              </a:rPr>
              <a:t>1</a:t>
            </a:r>
            <a:r>
              <a:rPr lang="en-US" b="1" dirty="0">
                <a:solidFill>
                  <a:schemeClr val="tx1">
                    <a:lumMod val="85000"/>
                    <a:lumOff val="15000"/>
                  </a:schemeClr>
                </a:solidFill>
                <a:latin typeface="Palatino Linotype" panose="02040502050505030304" pitchFamily="18" charset="0"/>
              </a:rPr>
              <a:t>. Candidate Key</a:t>
            </a:r>
            <a:r>
              <a:rPr lang="en-US" dirty="0">
                <a:solidFill>
                  <a:schemeClr val="tx1">
                    <a:lumMod val="85000"/>
                    <a:lumOff val="15000"/>
                  </a:schemeClr>
                </a:solidFill>
                <a:latin typeface="Palatino Linotype" panose="02040502050505030304" pitchFamily="18" charset="0"/>
              </a:rPr>
              <a:t>: are individual columns in a table that qualifies for uniqueness of all the rows. Here in Employee table EmployeeID &amp; SSN are Candidate keys.</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2. </a:t>
            </a:r>
            <a:r>
              <a:rPr lang="en-US" b="1" dirty="0">
                <a:solidFill>
                  <a:schemeClr val="tx1">
                    <a:lumMod val="85000"/>
                    <a:lumOff val="15000"/>
                  </a:schemeClr>
                </a:solidFill>
                <a:latin typeface="Palatino Linotype" panose="02040502050505030304" pitchFamily="18" charset="0"/>
              </a:rPr>
              <a:t>Primary Key</a:t>
            </a:r>
            <a:r>
              <a:rPr lang="en-US" dirty="0">
                <a:solidFill>
                  <a:schemeClr val="tx1">
                    <a:lumMod val="85000"/>
                    <a:lumOff val="15000"/>
                  </a:schemeClr>
                </a:solidFill>
                <a:latin typeface="Palatino Linotype" panose="02040502050505030304" pitchFamily="18" charset="0"/>
              </a:rPr>
              <a:t>: is the columns you choose to maintain uniqueness in a table. Here in Employee table you can choose either EmployeeID or SSN columns, EmployeeID is preferable choice, as SSN is a secure value.</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3. </a:t>
            </a:r>
            <a:r>
              <a:rPr lang="en-US" b="1" dirty="0">
                <a:solidFill>
                  <a:schemeClr val="tx1">
                    <a:lumMod val="85000"/>
                    <a:lumOff val="15000"/>
                  </a:schemeClr>
                </a:solidFill>
                <a:latin typeface="Palatino Linotype" panose="02040502050505030304" pitchFamily="18" charset="0"/>
              </a:rPr>
              <a:t>Alternate Key</a:t>
            </a:r>
            <a:r>
              <a:rPr lang="en-US" dirty="0">
                <a:solidFill>
                  <a:schemeClr val="tx1">
                    <a:lumMod val="85000"/>
                    <a:lumOff val="15000"/>
                  </a:schemeClr>
                </a:solidFill>
                <a:latin typeface="Palatino Linotype" panose="02040502050505030304" pitchFamily="18" charset="0"/>
              </a:rPr>
              <a:t>: Candidate column other the Primary column, like if EmployeeID is PK then SSN would be the Alternate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4. </a:t>
            </a:r>
            <a:r>
              <a:rPr lang="en-US" b="1" dirty="0">
                <a:solidFill>
                  <a:schemeClr val="tx1">
                    <a:lumMod val="85000"/>
                    <a:lumOff val="15000"/>
                  </a:schemeClr>
                </a:solidFill>
                <a:latin typeface="Palatino Linotype" panose="02040502050505030304" pitchFamily="18" charset="0"/>
              </a:rPr>
              <a:t>Super Key</a:t>
            </a:r>
            <a:r>
              <a:rPr lang="en-US" dirty="0">
                <a:solidFill>
                  <a:schemeClr val="tx1">
                    <a:lumMod val="85000"/>
                    <a:lumOff val="15000"/>
                  </a:schemeClr>
                </a:solidFill>
                <a:latin typeface="Palatino Linotype" panose="02040502050505030304" pitchFamily="18" charset="0"/>
              </a:rPr>
              <a:t>: If you add any other column/attribute to a Primary Key then it become a super key, like EmployeeID + FullName is a Super Key.</a:t>
            </a:r>
          </a:p>
          <a:p>
            <a:endParaRPr lang="en-US" dirty="0">
              <a:solidFill>
                <a:schemeClr val="tx1">
                  <a:lumMod val="85000"/>
                  <a:lumOff val="15000"/>
                </a:schemeClr>
              </a:solidFill>
              <a:latin typeface="Palatino Linotype" panose="02040502050505030304" pitchFamily="18" charset="0"/>
            </a:endParaRPr>
          </a:p>
          <a:p>
            <a:r>
              <a:rPr lang="en-US" dirty="0">
                <a:solidFill>
                  <a:schemeClr val="tx1">
                    <a:lumMod val="85000"/>
                    <a:lumOff val="15000"/>
                  </a:schemeClr>
                </a:solidFill>
                <a:latin typeface="Palatino Linotype" panose="02040502050505030304" pitchFamily="18" charset="0"/>
              </a:rPr>
              <a:t>5. </a:t>
            </a:r>
            <a:r>
              <a:rPr lang="en-US" b="1" dirty="0">
                <a:solidFill>
                  <a:schemeClr val="tx1">
                    <a:lumMod val="85000"/>
                    <a:lumOff val="15000"/>
                  </a:schemeClr>
                </a:solidFill>
                <a:latin typeface="Palatino Linotype" panose="02040502050505030304" pitchFamily="18" charset="0"/>
              </a:rPr>
              <a:t>Composite Key</a:t>
            </a:r>
            <a:r>
              <a:rPr lang="en-US" dirty="0">
                <a:solidFill>
                  <a:schemeClr val="tx1">
                    <a:lumMod val="85000"/>
                    <a:lumOff val="15000"/>
                  </a:schemeClr>
                </a:solidFill>
                <a:latin typeface="Palatino Linotype" panose="02040502050505030304" pitchFamily="18"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977821"/>
            <a:ext cx="6780917" cy="446276"/>
          </a:xfrm>
          <a:prstGeom prst="rect">
            <a:avLst/>
          </a:prstGeom>
        </p:spPr>
        <p:txBody>
          <a:bodyPr wrap="square">
            <a:spAutoFit/>
          </a:bodyPr>
          <a:lstStyle/>
          <a:p>
            <a:r>
              <a:rPr lang="en-US" sz="2300" dirty="0">
                <a:solidFill>
                  <a:schemeClr val="bg2">
                    <a:lumMod val="25000"/>
                  </a:schemeClr>
                </a:solidFill>
                <a:latin typeface="Gentium Basic"/>
              </a:rPr>
              <a:t>Employee (EmployeeID, FullName, SSN, DateOfBirth)</a:t>
            </a:r>
          </a:p>
        </p:txBody>
      </p:sp>
      <p:pic>
        <p:nvPicPr>
          <p:cNvPr id="8" name="Picture 7">
            <a:extLst>
              <a:ext uri="{FF2B5EF4-FFF2-40B4-BE49-F238E27FC236}">
                <a16:creationId xmlns:a16="http://schemas.microsoft.com/office/drawing/2014/main" id="{CA300AF8-3A8B-41EE-96B3-AEAC198A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5090601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827469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241173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81872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pic>
        <p:nvPicPr>
          <p:cNvPr id="5" name="Picture 4">
            <a:extLst>
              <a:ext uri="{FF2B5EF4-FFF2-40B4-BE49-F238E27FC236}">
                <a16:creationId xmlns:a16="http://schemas.microsoft.com/office/drawing/2014/main" id="{98CBCAA9-165C-492E-9CB3-4A22D0FBD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334566" y="2467231"/>
            <a:ext cx="11593288" cy="4071854"/>
            <a:chOff x="1676182" y="2110698"/>
            <a:chExt cx="8838049" cy="4071854"/>
          </a:xfrm>
        </p:grpSpPr>
        <p:sp>
          <p:nvSpPr>
            <p:cNvPr id="5" name="Rectangle 4"/>
            <p:cNvSpPr/>
            <p:nvPr/>
          </p:nvSpPr>
          <p:spPr>
            <a:xfrm>
              <a:off x="1676182" y="2110698"/>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bg2">
                      <a:lumMod val="25000"/>
                    </a:schemeClr>
                  </a:solidFill>
                  <a:latin typeface="Palatino Linotype" panose="02040502050505030304" pitchFamily="18" charset="0"/>
                </a:rPr>
                <a:t>Domain Constraint = </a:t>
              </a:r>
              <a:r>
                <a:rPr lang="en-IN" sz="2000" dirty="0">
                  <a:solidFill>
                    <a:schemeClr val="bg2">
                      <a:lumMod val="25000"/>
                    </a:schemeClr>
                  </a:solidFill>
                  <a:latin typeface="Palatino Linotype" panose="02040502050505030304" pitchFamily="18" charset="0"/>
                </a:rPr>
                <a:t>data type + Constraints (NOT NULL / UNIQUE / PRIMARY KEY / FOREIGN KEY / CHECK / DEFAULT)</a:t>
              </a:r>
            </a:p>
          </p:txBody>
        </p:sp>
        <p:sp>
          <p:nvSpPr>
            <p:cNvPr id="4" name="Rectangle 3"/>
            <p:cNvSpPr/>
            <p:nvPr/>
          </p:nvSpPr>
          <p:spPr>
            <a:xfrm>
              <a:off x="1676182" y="3084661"/>
              <a:ext cx="8838049" cy="707886"/>
            </a:xfrm>
            <a:prstGeom prst="rect">
              <a:avLst/>
            </a:prstGeom>
          </p:spPr>
          <p:txBody>
            <a:bodyPr wrap="square">
              <a:spAutoFit/>
            </a:bodyPr>
            <a:lstStyle/>
            <a:p>
              <a:r>
                <a:rPr lang="en-IN" sz="2000" b="1" dirty="0">
                  <a:solidFill>
                    <a:schemeClr val="bg2">
                      <a:lumMod val="25000"/>
                    </a:schemeClr>
                  </a:solidFill>
                  <a:latin typeface="Palatino Linotype" panose="02040502050505030304" pitchFamily="18" charset="0"/>
                </a:rPr>
                <a:t>Data</a:t>
              </a:r>
              <a:r>
                <a:rPr lang="en-IN" sz="2000" dirty="0">
                  <a:solidFill>
                    <a:schemeClr val="bg2">
                      <a:lumMod val="25000"/>
                    </a:schemeClr>
                  </a:solidFill>
                  <a:latin typeface="Palatino Linotype" panose="02040502050505030304" pitchFamily="18" charset="0"/>
                </a:rPr>
                <a:t> </a:t>
              </a:r>
              <a:r>
                <a:rPr lang="en-IN" sz="2000" b="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refers to the validity of data, meaning data is consistent and correct. 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chemeClr val="bg2">
                      <a:lumMod val="25000"/>
                    </a:schemeClr>
                  </a:solidFill>
                  <a:latin typeface="Palatino Linotype" panose="02040502050505030304" pitchFamily="18" charset="0"/>
                </a:rPr>
                <a:t>Entity</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primary key.</a:t>
              </a:r>
            </a:p>
            <a:p>
              <a:pPr>
                <a:lnSpc>
                  <a:spcPct val="150000"/>
                </a:lnSpc>
              </a:pPr>
              <a:r>
                <a:rPr lang="en-IN" sz="2000" b="1" i="1" dirty="0">
                  <a:solidFill>
                    <a:schemeClr val="bg2">
                      <a:lumMod val="25000"/>
                    </a:schemeClr>
                  </a:solidFill>
                  <a:latin typeface="Palatino Linotype" panose="02040502050505030304" pitchFamily="18" charset="0"/>
                </a:rPr>
                <a:t>Referential</a:t>
              </a:r>
              <a:r>
                <a:rPr lang="en-IN" sz="2000"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dirty="0">
                  <a:solidFill>
                    <a:schemeClr val="bg2">
                      <a:lumMod val="25000"/>
                    </a:schemeClr>
                  </a:solidFill>
                  <a:latin typeface="Palatino Linotype" panose="02040502050505030304" pitchFamily="18" charset="0"/>
                </a:rPr>
                <a:t> concerns the concept of a foreign key.</a:t>
              </a:r>
            </a:p>
            <a:p>
              <a:pPr>
                <a:lnSpc>
                  <a:spcPct val="150000"/>
                </a:lnSpc>
              </a:pPr>
              <a:r>
                <a:rPr lang="en-IN" sz="2000" b="1" i="1" dirty="0">
                  <a:solidFill>
                    <a:schemeClr val="bg2">
                      <a:lumMod val="25000"/>
                    </a:schemeClr>
                  </a:solidFill>
                  <a:latin typeface="Palatino Linotype" panose="02040502050505030304" pitchFamily="18" charset="0"/>
                </a:rPr>
                <a:t>Domain</a:t>
              </a:r>
              <a:r>
                <a:rPr lang="en-IN" sz="2000" i="1" dirty="0">
                  <a:solidFill>
                    <a:schemeClr val="bg2">
                      <a:lumMod val="25000"/>
                    </a:schemeClr>
                  </a:solidFill>
                  <a:latin typeface="Palatino Linotype" panose="02040502050505030304" pitchFamily="18" charset="0"/>
                </a:rPr>
                <a:t> </a:t>
              </a:r>
              <a:r>
                <a:rPr lang="en-IN" sz="2000" b="1" i="1" dirty="0">
                  <a:solidFill>
                    <a:schemeClr val="bg2">
                      <a:lumMod val="25000"/>
                    </a:schemeClr>
                  </a:solidFill>
                  <a:latin typeface="Palatino Linotype" panose="02040502050505030304" pitchFamily="18" charset="0"/>
                </a:rPr>
                <a:t>integrity</a:t>
              </a:r>
              <a:r>
                <a:rPr lang="en-IN" sz="2000" i="1" dirty="0">
                  <a:solidFill>
                    <a:schemeClr val="bg2">
                      <a:lumMod val="25000"/>
                    </a:schemeClr>
                  </a:solidFill>
                  <a:latin typeface="Palatino Linotype" panose="02040502050505030304" pitchFamily="18" charset="0"/>
                </a:rPr>
                <a:t> </a:t>
              </a:r>
              <a:r>
                <a:rPr lang="en-IN" sz="2000" dirty="0">
                  <a:solidFill>
                    <a:schemeClr val="bg2">
                      <a:lumMod val="25000"/>
                    </a:schemeClr>
                  </a:solidFill>
                  <a:latin typeface="Palatino Linotype" panose="02040502050505030304" pitchFamily="18" charset="0"/>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chemeClr val="bg2">
                      <a:lumMod val="25000"/>
                    </a:schemeClr>
                  </a:solidFill>
                  <a:latin typeface="Palatino Linotype" panose="02040502050505030304" pitchFamily="18" charset="0"/>
                </a:rPr>
                <a:t>Three types of integrity constraints: </a:t>
              </a:r>
              <a:r>
                <a:rPr lang="en-IN" sz="2000" b="1" i="1" dirty="0">
                  <a:solidFill>
                    <a:schemeClr val="bg2">
                      <a:lumMod val="25000"/>
                    </a:schemeClr>
                  </a:solidFill>
                  <a:latin typeface="Palatino Linotype" panose="02040502050505030304" pitchFamily="18" charset="0"/>
                </a:rPr>
                <a:t>entity integrity, referential integrity and domain integrity</a:t>
              </a:r>
              <a:r>
                <a:rPr lang="en-IN" sz="2000" dirty="0">
                  <a:solidFill>
                    <a:schemeClr val="bg2">
                      <a:lumMod val="25000"/>
                    </a:schemeClr>
                  </a:solidFill>
                  <a:latin typeface="Palatino Linotype" panose="02040502050505030304" pitchFamily="18" charset="0"/>
                </a:rPr>
                <a:t>:</a:t>
              </a:r>
            </a:p>
          </p:txBody>
        </p:sp>
      </p:grpSp>
      <p:sp>
        <p:nvSpPr>
          <p:cNvPr id="8" name="Rectangle 7"/>
          <p:cNvSpPr/>
          <p:nvPr/>
        </p:nvSpPr>
        <p:spPr>
          <a:xfrm>
            <a:off x="1825292" y="7940"/>
            <a:ext cx="542204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1" name="Rectangle 10"/>
          <p:cNvSpPr/>
          <p:nvPr/>
        </p:nvSpPr>
        <p:spPr>
          <a:xfrm>
            <a:off x="190550" y="1466200"/>
            <a:ext cx="7776864" cy="738664"/>
          </a:xfrm>
          <a:prstGeom prst="rect">
            <a:avLst/>
          </a:prstGeom>
        </p:spPr>
        <p:txBody>
          <a:bodyPr wrap="square">
            <a:spAutoFit/>
          </a:bodyPr>
          <a:lstStyle/>
          <a:p>
            <a:r>
              <a:rPr lang="en-US" sz="2100" dirty="0">
                <a:solidFill>
                  <a:schemeClr val="accent6">
                    <a:lumMod val="50000"/>
                  </a:schemeClr>
                </a:solidFill>
                <a:latin typeface="Palatino Linotype" panose="02040502050505030304" pitchFamily="18" charset="0"/>
              </a:rPr>
              <a:t>Data Domain refers to all the valid values which a column may contain and can be done by giving data type to the column.</a:t>
            </a:r>
          </a:p>
        </p:txBody>
      </p:sp>
      <p:pic>
        <p:nvPicPr>
          <p:cNvPr id="13" name="Picture 12">
            <a:extLst>
              <a:ext uri="{FF2B5EF4-FFF2-40B4-BE49-F238E27FC236}">
                <a16:creationId xmlns:a16="http://schemas.microsoft.com/office/drawing/2014/main" id="{572ABF83-976C-4FEC-BC66-6EAAF5E82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7527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pic>
        <p:nvPicPr>
          <p:cNvPr id="5" name="Picture 4">
            <a:extLst>
              <a:ext uri="{FF2B5EF4-FFF2-40B4-BE49-F238E27FC236}">
                <a16:creationId xmlns:a16="http://schemas.microsoft.com/office/drawing/2014/main" id="{10E219A7-0C16-4435-9F39-AEA2EBF41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7482127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23657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11855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605090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233803"/>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8" y="876820"/>
            <a:ext cx="11305256"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5" name="TextBox 4"/>
          <p:cNvSpPr txBox="1"/>
          <p:nvPr/>
        </p:nvSpPr>
        <p:spPr>
          <a:xfrm>
            <a:off x="262558" y="4677524"/>
            <a:ext cx="9937104" cy="141577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767662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21836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7480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9547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67195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4824690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247413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29945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011521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69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585544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330245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086859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10173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280568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583682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474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708255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0209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028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93594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226846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31395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052635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8920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3840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830068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12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3822981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8703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914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076941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132023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314099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10077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829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687052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85507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6474720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8154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3140968"/>
            <a:ext cx="11737305" cy="1692771"/>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751216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12043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28115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854262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1394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079571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74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457152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6793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0573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83425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827444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896727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0258136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89532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715671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265595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12191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50109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559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10529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3300424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705049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63776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216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130413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268530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319565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0149041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44217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30026963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2332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970890"/>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4772180"/>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1898960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657073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9559969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30354859"/>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75136714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43268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78582" y="1382286"/>
            <a:ext cx="11305256"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If anyone who wants to develop a good application </a:t>
            </a:r>
          </a:p>
          <a:p>
            <a:r>
              <a:rPr lang="en-US" sz="2000" dirty="0">
                <a:latin typeface="Palatino Linotype" panose="02040502050505030304" pitchFamily="18"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Arial" pitchFamily="34" charset="0"/>
              </a:rPr>
              <a:t>They are  (</a:t>
            </a:r>
            <a:r>
              <a:rPr lang="en-IN" dirty="0">
                <a:latin typeface="Palatino Linotype" panose="02040502050505030304" pitchFamily="18" charset="0"/>
              </a:rPr>
              <a:t>3-Tier Architecture</a:t>
            </a:r>
            <a:r>
              <a:rPr lang="en-US" sz="2000" dirty="0">
                <a:latin typeface="Palatino Linotype" panose="02040502050505030304" pitchFamily="18" charset="0"/>
                <a:cs typeface="Arial" pitchFamily="34" charset="0"/>
              </a:rPr>
              <a:t>).</a:t>
            </a:r>
          </a:p>
          <a:p>
            <a:pPr marL="914400" lvl="1" indent="-457200">
              <a:buFont typeface="+mj-lt"/>
              <a:buAutoNum type="arabicPeriod"/>
            </a:pPr>
            <a:r>
              <a:rPr lang="en-US" sz="2000" dirty="0">
                <a:latin typeface="Palatino Linotype" panose="02040502050505030304" pitchFamily="18" charset="0"/>
                <a:cs typeface="Arial" pitchFamily="34" charset="0"/>
              </a:rPr>
              <a:t>UI 		(</a:t>
            </a:r>
            <a:r>
              <a:rPr lang="en-IN" sz="2000" b="1" dirty="0">
                <a:latin typeface="Palatino Linotype" panose="02040502050505030304" pitchFamily="18" charset="0"/>
              </a:rPr>
              <a:t>Presentation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dirty="0">
                <a:latin typeface="Palatino Linotype" panose="02040502050505030304" pitchFamily="18" charset="0"/>
                <a:cs typeface="Arial" pitchFamily="34" charset="0"/>
              </a:rPr>
              <a:t>Middle Layer 	(</a:t>
            </a:r>
            <a:r>
              <a:rPr lang="en-IN" sz="2000" b="1" dirty="0">
                <a:latin typeface="Palatino Linotype" panose="02040502050505030304" pitchFamily="18" charset="0"/>
              </a:rPr>
              <a:t>Application</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IN" sz="2000" dirty="0">
                <a:latin typeface="Palatino Linotype" panose="02040502050505030304" pitchFamily="18" charset="0"/>
              </a:rPr>
              <a:t>)</a:t>
            </a:r>
            <a:endParaRPr lang="en-US" sz="2000" dirty="0">
              <a:latin typeface="Palatino Linotype" panose="02040502050505030304" pitchFamily="18" charset="0"/>
              <a:cs typeface="Arial" pitchFamily="34" charset="0"/>
            </a:endParaRPr>
          </a:p>
          <a:p>
            <a:pPr marL="914400" lvl="1" indent="-457200">
              <a:buFont typeface="+mj-lt"/>
              <a:buAutoNum type="arabicPeriod"/>
            </a:pPr>
            <a:r>
              <a:rPr lang="en-US" sz="2000" b="1" dirty="0">
                <a:solidFill>
                  <a:srgbClr val="FF0000"/>
                </a:solidFill>
                <a:latin typeface="Palatino Linotype" panose="02040502050505030304" pitchFamily="18" charset="0"/>
                <a:cs typeface="Arial" pitchFamily="34" charset="0"/>
              </a:rPr>
              <a:t>Database 	</a:t>
            </a:r>
            <a:r>
              <a:rPr lang="en-US" sz="2000" dirty="0">
                <a:latin typeface="Palatino Linotype" panose="02040502050505030304" pitchFamily="18" charset="0"/>
                <a:cs typeface="Arial" pitchFamily="34" charset="0"/>
              </a:rPr>
              <a:t>(</a:t>
            </a:r>
            <a:r>
              <a:rPr lang="en-IN" sz="2000" b="1" dirty="0">
                <a:latin typeface="Palatino Linotype" panose="02040502050505030304" pitchFamily="18" charset="0"/>
              </a:rPr>
              <a:t>Database</a:t>
            </a:r>
            <a:r>
              <a:rPr lang="en-IN" sz="2000" dirty="0">
                <a:latin typeface="Palatino Linotype" panose="02040502050505030304" pitchFamily="18" charset="0"/>
              </a:rPr>
              <a:t> </a:t>
            </a:r>
            <a:r>
              <a:rPr lang="en-IN" sz="2000" b="1" dirty="0">
                <a:latin typeface="Palatino Linotype" panose="02040502050505030304" pitchFamily="18" charset="0"/>
              </a:rPr>
              <a:t>Tier</a:t>
            </a:r>
            <a:r>
              <a:rPr lang="en-US" sz="2000" dirty="0">
                <a:latin typeface="Palatino Linotype" panose="02040502050505030304" pitchFamily="18" charset="0"/>
                <a:cs typeface="Arial" pitchFamily="34" charset="0"/>
              </a:rPr>
              <a:t>)</a:t>
            </a:r>
          </a:p>
          <a:p>
            <a:endParaRPr lang="en-US" sz="2000" b="1" dirty="0">
              <a:solidFill>
                <a:srgbClr val="FF0000"/>
              </a:solidFill>
              <a:latin typeface="Palatino Linotype" panose="02040502050505030304" pitchFamily="18" charset="0"/>
              <a:cs typeface="Arial" pitchFamily="34" charset="0"/>
            </a:endParaRPr>
          </a:p>
          <a:p>
            <a:r>
              <a:rPr lang="en-US" sz="2000" b="1" dirty="0">
                <a:solidFill>
                  <a:srgbClr val="FF0000"/>
                </a:solidFill>
                <a:latin typeface="Palatino Linotype" panose="02040502050505030304" pitchFamily="18" charset="0"/>
                <a:cs typeface="Arial" pitchFamily="34" charset="0"/>
              </a:rPr>
              <a:t>     </a:t>
            </a:r>
            <a:r>
              <a:rPr lang="en-US" sz="2000" b="1" dirty="0">
                <a:latin typeface="Palatino Linotype" panose="02040502050505030304" pitchFamily="18" charset="0"/>
                <a:cs typeface="Arial" pitchFamily="34" charset="0"/>
              </a:rPr>
              <a:t>So a</a:t>
            </a:r>
            <a:r>
              <a:rPr lang="en-US" sz="2000" b="1" i="1" dirty="0">
                <a:latin typeface="Palatino Linotype" panose="02040502050505030304" pitchFamily="18" charset="0"/>
                <a:cs typeface="Arial" pitchFamily="34" charset="0"/>
              </a:rPr>
              <a:t>s a programmer</a:t>
            </a:r>
            <a:r>
              <a:rPr lang="en-US" sz="2000" b="1" dirty="0">
                <a:latin typeface="Palatino Linotype" panose="02040502050505030304" pitchFamily="18" charset="0"/>
                <a:cs typeface="Arial" pitchFamily="34" charset="0"/>
              </a:rPr>
              <a:t>:</a:t>
            </a:r>
          </a:p>
          <a:p>
            <a:r>
              <a:rPr lang="en-US" sz="2000" dirty="0">
                <a:latin typeface="Palatino Linotype" panose="02040502050505030304" pitchFamily="18" charset="0"/>
                <a:cs typeface="Arial" panose="020B0604020202020204" pitchFamily="34" charset="0"/>
              </a:rPr>
              <a:t>	a person should understand and be able to interact with a database is must, so than the     </a:t>
            </a:r>
          </a:p>
          <a:p>
            <a:r>
              <a:rPr lang="en-US" sz="2000" dirty="0">
                <a:latin typeface="Palatino Linotype" panose="02040502050505030304" pitchFamily="18" charset="0"/>
                <a:cs typeface="Arial" panose="020B0604020202020204" pitchFamily="34" charset="0"/>
              </a:rPr>
              <a:t>data which is collected from the UI is processed and stored permanently. (e.g. Any management systems, set top box, washing machine, mobile application etc.).</a:t>
            </a:r>
            <a:endParaRPr lang="en-US" sz="2000" b="1" dirty="0">
              <a:solidFill>
                <a:srgbClr val="FF0000"/>
              </a:solidFill>
              <a:latin typeface="Palatino Linotype" panose="02040502050505030304" pitchFamily="18"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9FDEC2BC-029C-4719-A7A0-D05E29E06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3405898"/>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908215"/>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even though primary keys can not.</a:t>
            </a:r>
          </a:p>
        </p:txBody>
      </p:sp>
      <p:sp>
        <p:nvSpPr>
          <p:cNvPr id="4" name="Rectangle 3"/>
          <p:cNvSpPr/>
          <p:nvPr/>
        </p:nvSpPr>
        <p:spPr>
          <a:xfrm>
            <a:off x="406574" y="5242555"/>
            <a:ext cx="11377264" cy="1077218"/>
          </a:xfrm>
          <a:prstGeom prst="rect">
            <a:avLst/>
          </a:prstGeom>
          <a:solidFill>
            <a:schemeClr val="bg1"/>
          </a:solid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4206265"/>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6617213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72006766"/>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2065747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8329427"/>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41911446"/>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838669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5264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20541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050104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2596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Palatino Linotype" panose="02040502050505030304" pitchFamily="18" charset="0"/>
                <a:cs typeface="Arial" panose="020B0604020202020204" pitchFamily="34" charset="0"/>
              </a:rPr>
              <a:t>and they cannot be defined as temporary tables.</a:t>
            </a:r>
            <a:endParaRPr lang="en-IN" sz="2000" dirty="0">
              <a:solidFill>
                <a:schemeClr val="tx1">
                  <a:lumMod val="75000"/>
                  <a:lumOff val="25000"/>
                </a:schemeClr>
              </a:solidFill>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5972843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6667537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1700612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6961392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303386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4178693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505318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485520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9802899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18135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661349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8644307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0002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1668191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898695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6723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72229289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0356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70773759"/>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3440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365961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58113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8421392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507055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3451841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80434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952417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652571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99855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24507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137950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406749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3955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01484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96311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35271178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1748817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82580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322521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25198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95405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90512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847149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3246979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78029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902489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516704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54640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2789860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481303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pic>
        <p:nvPicPr>
          <p:cNvPr id="15" name="Picture 14">
            <a:extLst>
              <a:ext uri="{FF2B5EF4-FFF2-40B4-BE49-F238E27FC236}">
                <a16:creationId xmlns:a16="http://schemas.microsoft.com/office/drawing/2014/main" id="{F035BAAB-E50D-46FB-B857-205033FE0E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645218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9432440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970318"/>
          </a:xfrm>
          <a:prstGeom prst="rect">
            <a:avLst/>
          </a:prstGeom>
        </p:spPr>
        <p:txBody>
          <a:bodyPr wrap="square">
            <a:spAutoFit/>
          </a:bodyPr>
          <a:lstStyle/>
          <a:p>
            <a:r>
              <a:rPr lang="en-IN" dirty="0"/>
              <a:t>CREATE TABLE newbooks ( bookID int NOT NULL, bookName varchar(45) DEFAULT NULL, PRIMARY KEY (bookID));</a:t>
            </a:r>
          </a:p>
          <a:p>
            <a:endParaRPr lang="en-IN" dirty="0"/>
          </a:p>
          <a:p>
            <a:endParaRPr lang="en-IN" dirty="0"/>
          </a:p>
          <a:p>
            <a:r>
              <a:rPr lang="en-IN" dirty="0"/>
              <a:t>INSERT INTO newbooks (bookID, bookName, Type, Cost) VALUES ('1', 'Oracle', 'PDF File', '1200’);</a:t>
            </a:r>
          </a:p>
          <a:p>
            <a:r>
              <a:rPr lang="en-IN" dirty="0"/>
              <a:t>INSERT INTO newbooks (bookID, bookName, Type, Cost) VALUES ('2', '</a:t>
            </a:r>
            <a:r>
              <a:rPr lang="en-IN" dirty="0" err="1"/>
              <a:t>hBase</a:t>
            </a:r>
            <a:r>
              <a:rPr lang="en-IN" dirty="0"/>
              <a:t>', 'Word File', '1000’);</a:t>
            </a:r>
          </a:p>
          <a:p>
            <a:r>
              <a:rPr lang="en-IN" dirty="0"/>
              <a:t>INSERT INTO newbooks (bookID, bookName, Type, Cost) VALUES ('3', 'Node', 'Hardcover', '950’);</a:t>
            </a:r>
          </a:p>
          <a:p>
            <a:r>
              <a:rPr lang="en-IN" dirty="0"/>
              <a:t>INSERT INTO newbooks (bookID, bookName, Type, Cost) VALUES ('4', 'Pig', 'Paperback', '1400’);</a:t>
            </a:r>
          </a:p>
          <a:p>
            <a:r>
              <a:rPr lang="en-IN" dirty="0"/>
              <a:t>INSERT INTO newbooks (bookID, bookName, Type, Cost) VALUES ('5', 'Python', 'Paperback', '1225’);</a:t>
            </a:r>
          </a:p>
          <a:p>
            <a:r>
              <a:rPr lang="en-IN" dirty="0"/>
              <a:t>INSERT INTO newbooks (bookID, bookName, Type, Cost) VALUES ('6', 'Hadoop', 'PDF File', '650’);</a:t>
            </a:r>
          </a:p>
          <a:p>
            <a:r>
              <a:rPr lang="en-IN" dirty="0"/>
              <a:t>INSERT INTO newbooks (bookID, bookName, Type, Cost) VALUES ('7', 'JavaScript', 'Paperback', '700’);</a:t>
            </a:r>
          </a:p>
          <a:p>
            <a:r>
              <a:rPr lang="en-IN" dirty="0"/>
              <a:t>INSERT INTO newbooks (bookID, bookName, Type, Cost) VALUES ('8', 'ASDM', 'PDF File', '500’);</a:t>
            </a:r>
          </a:p>
          <a:p>
            <a:r>
              <a:rPr lang="en-IN" dirty="0"/>
              <a:t>INSERT INTO newbooks (bookID, bookName, Type, Cost) VALUES ('9', '.NET', 'Hardcover', '2500’);</a:t>
            </a:r>
          </a:p>
          <a:p>
            <a:r>
              <a:rPr lang="en-IN" dirty="0"/>
              <a:t>INSERT INTO newbooks (bookID, bookName, Type, Cost) VALUES ('10', 'Core Java', 'PDF File', '1500’);</a:t>
            </a:r>
          </a:p>
          <a:p>
            <a:r>
              <a:rPr lang="en-IN" dirty="0"/>
              <a:t>INSERT INTO newbooks (bookID, bookName, Type, Cost) VALUES ('11', 'Adv. Java', 'Hardcover', '1800');</a:t>
            </a:r>
          </a:p>
        </p:txBody>
      </p:sp>
      <p:pic>
        <p:nvPicPr>
          <p:cNvPr id="3" name="Picture 2">
            <a:extLst>
              <a:ext uri="{FF2B5EF4-FFF2-40B4-BE49-F238E27FC236}">
                <a16:creationId xmlns:a16="http://schemas.microsoft.com/office/drawing/2014/main" id="{77114053-426F-4C45-B6EC-DE64AB2E0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816614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9D7AC-1922-4580-AE41-4185E7AC52FB}"/>
              </a:ext>
            </a:extLst>
          </p:cNvPr>
          <p:cNvSpPr/>
          <p:nvPr/>
        </p:nvSpPr>
        <p:spPr>
          <a:xfrm>
            <a:off x="478582" y="836712"/>
            <a:ext cx="11377264" cy="3416320"/>
          </a:xfrm>
          <a:prstGeom prst="rect">
            <a:avLst/>
          </a:prstGeom>
        </p:spPr>
        <p:txBody>
          <a:bodyPr wrap="square">
            <a:spAutoFit/>
          </a:bodyPr>
          <a:lstStyle/>
          <a:p>
            <a:r>
              <a:rPr lang="en-IN" dirty="0"/>
              <a:t>create table oldbooks (ID int, name varchar(20));</a:t>
            </a:r>
          </a:p>
          <a:p>
            <a:r>
              <a:rPr lang="en-IN" dirty="0"/>
              <a:t>create table newbooks (ID int, name varchar(20));</a:t>
            </a:r>
          </a:p>
          <a:p>
            <a:endParaRPr lang="en-IN" dirty="0"/>
          </a:p>
          <a:p>
            <a:r>
              <a:rPr lang="en-IN" dirty="0"/>
              <a:t>insert into oldbooks values(1,'MySQL’);</a:t>
            </a:r>
          </a:p>
          <a:p>
            <a:r>
              <a:rPr lang="en-IN" dirty="0"/>
              <a:t>insert into oldbooks values(2,'hBase’);</a:t>
            </a:r>
          </a:p>
          <a:p>
            <a:r>
              <a:rPr lang="en-IN" dirty="0"/>
              <a:t>insert into oldbooks values(3,'Oracle’);</a:t>
            </a:r>
          </a:p>
          <a:p>
            <a:r>
              <a:rPr lang="en-IN" dirty="0"/>
              <a:t>insert into oldbooks values(4,'C++’);</a:t>
            </a:r>
          </a:p>
          <a:p>
            <a:r>
              <a:rPr lang="en-IN" dirty="0"/>
              <a:t>insert into oldbooks values(4,'C++’);</a:t>
            </a:r>
          </a:p>
          <a:p>
            <a:endParaRPr lang="en-IN" dirty="0"/>
          </a:p>
          <a:p>
            <a:r>
              <a:rPr lang="en-IN" dirty="0"/>
              <a:t>insert into newbooks values(1,'JavaScript’);</a:t>
            </a:r>
          </a:p>
          <a:p>
            <a:r>
              <a:rPr lang="en-IN" dirty="0"/>
              <a:t>insert into newbooks values(2,'hBase’);</a:t>
            </a:r>
          </a:p>
          <a:p>
            <a:r>
              <a:rPr lang="en-IN" dirty="0"/>
              <a:t>insert into newbooks values(3,'Redis');</a:t>
            </a:r>
          </a:p>
        </p:txBody>
      </p:sp>
    </p:spTree>
    <p:extLst>
      <p:ext uri="{BB962C8B-B14F-4D97-AF65-F5344CB8AC3E}">
        <p14:creationId xmlns:p14="http://schemas.microsoft.com/office/powerpoint/2010/main" val="2396604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231654"/>
          </a:xfrm>
          <a:prstGeom prst="rect">
            <a:avLst/>
          </a:prstGeom>
        </p:spPr>
        <p:txBody>
          <a:bodyPr wrap="square">
            <a:spAutoFit/>
          </a:bodyPr>
          <a:lstStyle/>
          <a:p>
            <a:r>
              <a:rPr lang="en-US" sz="2400" dirty="0">
                <a:solidFill>
                  <a:schemeClr val="bg2">
                    <a:lumMod val="25000"/>
                  </a:schemeClr>
                </a:solidFill>
                <a:latin typeface="Palatino Linotype" panose="02040502050505030304" pitchFamily="18" charset="0"/>
              </a:rPr>
              <a:t>CHECK condition expressions must follow some rules.</a:t>
            </a:r>
          </a:p>
          <a:p>
            <a:endParaRPr lang="en-US" dirty="0">
              <a:solidFill>
                <a:schemeClr val="bg2">
                  <a:lumMod val="2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Non-Deterministic built-in functions (such as AVG, COUNT, RAND, LAST_INSERT_ID, FIRST_VALUE, LAST_VALUE, ...)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293096"/>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656038"/>
            <a:ext cx="11161240" cy="1077218"/>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6C86"/>
              </a:solidFill>
              <a:latin typeface="Palatino Linotype" panose="02040502050505030304" pitchFamily="18" charset="0"/>
            </a:endParaRPr>
          </a:p>
          <a:p>
            <a:r>
              <a:rPr lang="en-US" dirty="0">
                <a:solidFill>
                  <a:schemeClr val="bg2">
                    <a:lumMod val="25000"/>
                  </a:schemeClr>
                </a:solidFill>
                <a:latin typeface="Palatino Linotype" panose="02040502050505030304" pitchFamily="18" charset="0"/>
              </a:rPr>
              <a:t>Prior to MySQL 8.0.16, CREATE TABLE permits only the following limited version of table CHECK constraint syntax, which is parsed and ignored.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Why do we need databases?</a:t>
            </a:r>
          </a:p>
          <a:p>
            <a:endParaRPr lang="en-US" sz="2000" dirty="0">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We </a:t>
            </a:r>
            <a:r>
              <a:rPr lang="en-US" sz="2000" b="1" dirty="0">
                <a:solidFill>
                  <a:srgbClr val="222222"/>
                </a:solidFill>
                <a:latin typeface="Palatino Linotype" panose="02040502050505030304" pitchFamily="18" charset="0"/>
                <a:cs typeface="Arial" panose="020B0604020202020204" pitchFamily="34" charset="0"/>
              </a:rPr>
              <a:t>need databases</a:t>
            </a:r>
            <a:r>
              <a:rPr lang="en-US" sz="2000" dirty="0">
                <a:solidFill>
                  <a:srgbClr val="222222"/>
                </a:solidFill>
                <a:latin typeface="Palatino Linotype" panose="02040502050505030304" pitchFamily="18" charset="0"/>
                <a:cs typeface="Arial" panose="020B0604020202020204" pitchFamily="34" charset="0"/>
              </a:rPr>
              <a:t> because they organize data in a manner which allows us to </a:t>
            </a:r>
            <a:r>
              <a:rPr lang="en-US" sz="2000" dirty="0">
                <a:solidFill>
                  <a:srgbClr val="006C86"/>
                </a:solidFill>
                <a:latin typeface="Palatino Linotype" panose="02040502050505030304" pitchFamily="18" charset="0"/>
                <a:cs typeface="Arial" panose="020B0604020202020204" pitchFamily="34" charset="0"/>
              </a:rPr>
              <a:t>store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query</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sort</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and </a:t>
            </a:r>
            <a:r>
              <a:rPr lang="en-US" sz="2000" dirty="0">
                <a:solidFill>
                  <a:srgbClr val="006C86"/>
                </a:solidFill>
                <a:latin typeface="Palatino Linotype" panose="02040502050505030304" pitchFamily="18" charset="0"/>
                <a:cs typeface="Arial" panose="020B0604020202020204" pitchFamily="34" charset="0"/>
              </a:rPr>
              <a:t>manipulate</a:t>
            </a:r>
            <a:r>
              <a:rPr lang="en-US" sz="2000" dirty="0">
                <a:solidFill>
                  <a:srgbClr val="222222"/>
                </a:solidFill>
                <a:latin typeface="Palatino Linotype" panose="02040502050505030304" pitchFamily="18" charset="0"/>
                <a:cs typeface="Arial" panose="020B0604020202020204" pitchFamily="34" charset="0"/>
              </a:rPr>
              <a:t> </a:t>
            </a:r>
            <a:r>
              <a:rPr lang="en-US" sz="2000" dirty="0">
                <a:solidFill>
                  <a:srgbClr val="006C86"/>
                </a:solidFill>
                <a:latin typeface="Palatino Linotype" panose="02040502050505030304" pitchFamily="18" charset="0"/>
                <a:cs typeface="Arial" panose="020B0604020202020204" pitchFamily="34" charset="0"/>
              </a:rPr>
              <a:t>data</a:t>
            </a:r>
            <a:r>
              <a:rPr lang="en-US" sz="2000" dirty="0">
                <a:solidFill>
                  <a:srgbClr val="222222"/>
                </a:solidFill>
                <a:latin typeface="Palatino Linotype" panose="02040502050505030304" pitchFamily="18" charset="0"/>
                <a:cs typeface="Arial" panose="020B0604020202020204" pitchFamily="34" charset="0"/>
              </a:rPr>
              <a:t> in various ways.</a:t>
            </a:r>
            <a:r>
              <a:rPr lang="en-US" sz="2000" dirty="0">
                <a:solidFill>
                  <a:srgbClr val="006C86"/>
                </a:solidFill>
                <a:latin typeface="Palatino Linotype" panose="02040502050505030304" pitchFamily="18" charset="0"/>
                <a:cs typeface="Arial" panose="020B0604020202020204" pitchFamily="34" charset="0"/>
              </a:rPr>
              <a:t> </a:t>
            </a:r>
            <a:r>
              <a:rPr lang="en-US" sz="2000" dirty="0">
                <a:solidFill>
                  <a:srgbClr val="C74C49"/>
                </a:solidFill>
                <a:latin typeface="Palatino Linotype" panose="02040502050505030304" pitchFamily="18" charset="0"/>
                <a:cs typeface="Arial" panose="020B0604020202020204" pitchFamily="34" charset="0"/>
              </a:rPr>
              <a:t>Databases allow us to do this.</a:t>
            </a:r>
          </a:p>
          <a:p>
            <a:endParaRPr lang="en-US" sz="2000" dirty="0">
              <a:solidFill>
                <a:srgbClr val="222222"/>
              </a:solidFill>
              <a:latin typeface="Palatino Linotype" panose="02040502050505030304" pitchFamily="18" charset="0"/>
              <a:cs typeface="Arial" panose="020B0604020202020204" pitchFamily="34" charset="0"/>
            </a:endParaRPr>
          </a:p>
          <a:p>
            <a:r>
              <a:rPr lang="en-US" sz="2000" dirty="0">
                <a:solidFill>
                  <a:srgbClr val="222222"/>
                </a:solidFill>
                <a:latin typeface="Palatino Linotype" panose="02040502050505030304" pitchFamily="18"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Palatino Linotype" panose="02040502050505030304" pitchFamily="18"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40E3735F-FB70-4CCC-B843-12E37431C3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102059"/>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99475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Palatino Linotype" panose="02040502050505030304" pitchFamily="18" charset="0"/>
                <a:cs typeface="Arial" panose="020B0604020202020204" pitchFamily="34" charset="0"/>
              </a:rPr>
              <a:t>4 Important Roles of Database in Industry.</a:t>
            </a:r>
          </a:p>
          <a:p>
            <a:endParaRPr lang="en-US" sz="1500" dirty="0">
              <a:latin typeface="Palatino Linotype" panose="02040502050505030304" pitchFamily="18"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Palatino Linotype" panose="02040502050505030304" pitchFamily="18"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6" name="Picture 5">
            <a:extLst>
              <a:ext uri="{FF2B5EF4-FFF2-40B4-BE49-F238E27FC236}">
                <a16:creationId xmlns:a16="http://schemas.microsoft.com/office/drawing/2014/main" id="{D72B9119-5FC2-4F7C-96C6-A64508AB71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838200"/>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334567" y="4339970"/>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581731" y="140525"/>
            <a:ext cx="3729499"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087839"/>
            <a:ext cx="11347571" cy="2523768"/>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6913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3140968"/>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458579"/>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851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00219"/>
          </a:xfrm>
          <a:prstGeom prst="rect">
            <a:avLst/>
          </a:prstGeom>
        </p:spPr>
        <p:txBody>
          <a:bodyPr wrap="square">
            <a:spAutoFit/>
          </a:bodyPr>
          <a:lstStyle/>
          <a:p>
            <a:r>
              <a:rPr lang="en-US" sz="20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846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62558" y="880411"/>
            <a:ext cx="11665296"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When you select a column with type ZEROFILL it pads the displayed value of the field with zeros up to the display width specified in the column definition. Values longer than the display width are not truncated.</a:t>
            </a:r>
          </a:p>
        </p:txBody>
      </p:sp>
      <p:sp>
        <p:nvSpPr>
          <p:cNvPr id="8" name="Rectangle 7"/>
          <p:cNvSpPr/>
          <p:nvPr/>
        </p:nvSpPr>
        <p:spPr>
          <a:xfrm>
            <a:off x="262558" y="2060848"/>
            <a:ext cx="11665296"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numeric column, MySQL automatically adds the UNSIGNED attribute to the column.</a:t>
            </a: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0A4C5CCE-8DD0-4B52-8C0A-64AA99C70A63}"/>
              </a:ext>
            </a:extLst>
          </p:cNvPr>
          <p:cNvSpPr/>
          <p:nvPr/>
        </p:nvSpPr>
        <p:spPr>
          <a:xfrm>
            <a:off x="262558" y="3485907"/>
            <a:ext cx="8568952"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EMPLOYEE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 </a:t>
            </a:r>
            <a:r>
              <a:rPr lang="en-IN" dirty="0">
                <a:solidFill>
                  <a:srgbClr val="00B050"/>
                </a:solidFill>
                <a:latin typeface="Arial" panose="020B0604020202020204" pitchFamily="34" charset="0"/>
                <a:cs typeface="Arial" panose="020B0604020202020204" pitchFamily="34" charset="0"/>
              </a:rPr>
              <a:t>ZEROFILL</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commission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 </a:t>
            </a:r>
            <a:r>
              <a:rPr lang="en-IN" dirty="0">
                <a:solidFill>
                  <a:schemeClr val="accent6">
                    <a:lumMod val="50000"/>
                  </a:schemeClr>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commission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VIRTUAL</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Palatino Linotype" panose="02040502050505030304" pitchFamily="18" charset="0"/>
                <a:cs typeface="Arial" panose="020B0604020202020204" pitchFamily="34" charset="0"/>
              </a:rPr>
              <a:t>Construct database queries using Structured Query Language (</a:t>
            </a:r>
            <a:r>
              <a:rPr lang="en-US" sz="2000" b="1" i="1" dirty="0">
                <a:solidFill>
                  <a:srgbClr val="222222"/>
                </a:solidFill>
                <a:latin typeface="Palatino Linotype" panose="02040502050505030304" pitchFamily="18" charset="0"/>
                <a:cs typeface="Arial" panose="020B0604020202020204" pitchFamily="34" charset="0"/>
              </a:rPr>
              <a:t>SQL</a:t>
            </a:r>
            <a:r>
              <a:rPr lang="en-US" sz="2000" dirty="0">
                <a:solidFill>
                  <a:srgbClr val="222222"/>
                </a:solidFill>
                <a:latin typeface="Palatino Linotype" panose="02040502050505030304" pitchFamily="18" charset="0"/>
                <a:cs typeface="Arial" panose="020B0604020202020204" pitchFamily="34" charset="0"/>
              </a:rPr>
              <a:t>).</a:t>
            </a:r>
            <a:endParaRPr lang="en-US" sz="2000" dirty="0">
              <a:latin typeface="Palatino Linotype" panose="02040502050505030304" pitchFamily="18"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F8CEF67C-92DC-40C7-B77D-4142F4E96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97" y="201184"/>
            <a:ext cx="1371859" cy="445150"/>
          </a:xfrm>
          <a:prstGeom prst="rect">
            <a:avLst/>
          </a:prstGeom>
        </p:spPr>
      </p:pic>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538922" y="3212069"/>
            <a:ext cx="51125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 itself.</a:t>
            </a:r>
          </a:p>
        </p:txBody>
      </p:sp>
    </p:spTree>
    <p:extLst>
      <p:ext uri="{BB962C8B-B14F-4D97-AF65-F5344CB8AC3E}">
        <p14:creationId xmlns:p14="http://schemas.microsoft.com/office/powerpoint/2010/main" val="133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3970318"/>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a:t>
            </a:r>
            <a:r>
              <a:rPr lang="en-IN" dirty="0" err="1">
                <a:solidFill>
                  <a:schemeClr val="tx1">
                    <a:lumMod val="95000"/>
                    <a:lumOff val="5000"/>
                  </a:schemeClr>
                </a:solidFill>
                <a:latin typeface="Arial" panose="020B0604020202020204" pitchFamily="34" charset="0"/>
                <a:cs typeface="Arial" panose="020B0604020202020204" pitchFamily="34" charset="0"/>
              </a:rPr>
              <a:t>column_definition</a:t>
            </a:r>
            <a:r>
              <a:rPr lang="en-IN" dirty="0">
                <a:solidFill>
                  <a:schemeClr val="tx1">
                    <a:lumMod val="95000"/>
                    <a:lumOff val="5000"/>
                  </a:schemeClr>
                </a:solidFill>
                <a:latin typeface="Arial" panose="020B0604020202020204" pitchFamily="34" charset="0"/>
                <a:cs typeface="Arial" panose="020B0604020202020204" pitchFamily="34" charset="0"/>
              </a:rPr>
              <a:t>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68430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454269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3154004"/>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731548"/>
            <a:ext cx="11161240" cy="2677656"/>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740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80173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6574" y="1172533"/>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2223907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854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491048" y="4283804"/>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478582" y="2555612"/>
            <a:ext cx="11017224" cy="1415772"/>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execute CREATE TABLE or CREATE TABLE ... LIKE while a LOCK TABLES statement is in effect.</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0077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774726" y="461668"/>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13537051"/>
              </p:ext>
            </p:extLst>
          </p:nvPr>
        </p:nvGraphicFramePr>
        <p:xfrm>
          <a:off x="406574" y="836711"/>
          <a:ext cx="11377264" cy="5966154"/>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latin typeface="Palatino Linotype" panose="02040502050505030304" pitchFamily="18" charset="0"/>
                        </a:rPr>
                        <a:t>File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latin typeface="Palatino Linotype" panose="02040502050505030304" pitchFamily="18" charset="0"/>
                        </a:rPr>
                        <a:t>Database Management System</a:t>
                      </a:r>
                      <a:endParaRPr lang="en-IN" sz="1800" b="0" dirty="0">
                        <a:solidFill>
                          <a:schemeClr val="accent1">
                            <a:lumMod val="50000"/>
                          </a:schemeClr>
                        </a:solidFill>
                        <a:effectLst/>
                        <a:latin typeface="Palatino Linotype" panose="02040502050505030304" pitchFamily="18" charset="0"/>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latin typeface="Palatino Linotype" panose="02040502050505030304" pitchFamily="18" charset="0"/>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latin typeface="Palatino Linotype" panose="02040502050505030304" pitchFamily="18" charset="0"/>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latin typeface="Palatino Linotype" panose="02040502050505030304" pitchFamily="18" charset="0"/>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latin typeface="Palatino Linotype" panose="02040502050505030304" pitchFamily="18" charset="0"/>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latin typeface="Palatino Linotype" panose="02040502050505030304" pitchFamily="18" charset="0"/>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latin typeface="Palatino Linotype" panose="02040502050505030304" pitchFamily="18" charset="0"/>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latin typeface="Palatino Linotype" panose="02040502050505030304" pitchFamily="18" charset="0"/>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latin typeface="Palatino Linotype" panose="02040502050505030304" pitchFamily="18" charset="0"/>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361872CA-52F5-482F-9ACC-E5430DCC16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77316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110852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638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858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830997"/>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420888"/>
            <a:ext cx="10945216"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rPr>
              <a:t>WHERE</a:t>
            </a:r>
            <a:r>
              <a:rPr lang="en-IN" dirty="0">
                <a:latin typeface="Arial" panose="020B0604020202020204" pitchFamily="34" charset="0"/>
                <a:cs typeface="Arial" panose="020B0604020202020204" pitchFamily="34" charset="0"/>
              </a:rPr>
              <a:t> ID = 10;</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or </a:t>
            </a:r>
            <a:r>
              <a:rPr lang="en-IN" dirty="0">
                <a:solidFill>
                  <a:srgbClr val="0077AA"/>
                </a:solidFill>
                <a:latin typeface="Arial" panose="020B0604020202020204" pitchFamily="34" charset="0"/>
                <a:ea typeface="Times New Roman" panose="02020603050405020304" pitchFamily="18" charset="0"/>
              </a:rPr>
              <a:t>REPLACE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STUDENT </a:t>
            </a:r>
            <a:r>
              <a:rPr lang="en-IN" dirty="0">
                <a:solidFill>
                  <a:srgbClr val="0077AA"/>
                </a:solidFill>
                <a:latin typeface="Arial" panose="020B0604020202020204" pitchFamily="34" charset="0"/>
                <a:ea typeface="Times New Roman" panose="02020603050405020304" pitchFamily="18" charset="0"/>
              </a:rPr>
              <a:t>WITH</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CHECK</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OPTION</a:t>
            </a:r>
            <a:r>
              <a:rPr lang="en-IN"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71883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ID </a:t>
            </a:r>
            <a:r>
              <a:rPr lang="en-IN" dirty="0">
                <a:solidFill>
                  <a:srgbClr val="834689"/>
                </a:solidFill>
                <a:latin typeface="Arial" panose="020B0604020202020204" pitchFamily="34" charset="0"/>
                <a:cs typeface="Arial" panose="020B0604020202020204" pitchFamily="34" charset="0"/>
              </a:rPr>
              <a:t>INT PRIMARY 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TEXT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ORDERS</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orderID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customerID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orderDate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amount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constraint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fk_</a:t>
            </a:r>
            <a:r>
              <a:rPr lang="en-IN" dirty="0">
                <a:latin typeface="Arial" panose="020B0604020202020204" pitchFamily="34" charset="0"/>
                <a:cs typeface="Arial" panose="020B0604020202020204" pitchFamily="34" charset="0"/>
              </a:rPr>
              <a:t>customerID</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FOREIGN KEY</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customerID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FF0000"/>
                </a:solidFill>
                <a:latin typeface="Arial" panose="020B0604020202020204" pitchFamily="34" charset="0"/>
                <a:ea typeface="Times New Roman" panose="02020603050405020304" pitchFamily="18" charset="0"/>
                <a:cs typeface="Arial" panose="020B0604020202020204" pitchFamily="34" charset="0"/>
              </a:rPr>
              <a:t>REFERENCES</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CUSTOMER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'saleel', 'description Text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a:t>
            </a:r>
            <a:r>
              <a:rPr lang="en-IN" dirty="0" err="1">
                <a:latin typeface="Arial" panose="020B0604020202020204" pitchFamily="34" charset="0"/>
                <a:cs typeface="Arial" panose="020B0604020202020204" pitchFamily="34" charset="0"/>
              </a:rPr>
              <a:t>vrushali</a:t>
            </a:r>
            <a:r>
              <a:rPr lang="en-IN" dirty="0">
                <a:latin typeface="Arial" panose="020B0604020202020204" pitchFamily="34" charset="0"/>
                <a:cs typeface="Arial" panose="020B0604020202020204" pitchFamily="34" charset="0"/>
              </a:rPr>
              <a:t>', 'description Text 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a:t>
            </a:r>
            <a:r>
              <a:rPr lang="en-IN" dirty="0" err="1">
                <a:latin typeface="Arial" panose="020B0604020202020204" pitchFamily="34" charset="0"/>
                <a:cs typeface="Arial" panose="020B0604020202020204" pitchFamily="34" charset="0"/>
              </a:rPr>
              <a:t>sharmin</a:t>
            </a:r>
            <a:r>
              <a:rPr lang="en-IN" dirty="0">
                <a:latin typeface="Arial" panose="020B0604020202020204" pitchFamily="34" charset="0"/>
                <a:cs typeface="Arial" panose="020B0604020202020204" pitchFamily="34" charset="0"/>
              </a:rPr>
              <a:t>',  'description Text 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a:t>
            </a:r>
            <a:r>
              <a:rPr lang="en-IN" dirty="0" err="1">
                <a:latin typeface="Arial" panose="020B0604020202020204" pitchFamily="34" charset="0"/>
                <a:cs typeface="Arial" panose="020B0604020202020204" pitchFamily="34" charset="0"/>
              </a:rPr>
              <a:t>ruhan</a:t>
            </a:r>
            <a:r>
              <a:rPr lang="en-IN" dirty="0">
                <a:latin typeface="Arial" panose="020B0604020202020204" pitchFamily="34" charset="0"/>
                <a:cs typeface="Arial" panose="020B0604020202020204" pitchFamily="34" charset="0"/>
              </a:rPr>
              <a:t>', 'description Text 4'</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1, NOW(), 3000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 1, NOW(), 1000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3, 2, NOW(), 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 2, NOW(), 300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2,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916487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V1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V2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customer.*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VIEW</a:t>
            </a:r>
            <a:r>
              <a:rPr lang="en-IN" dirty="0">
                <a:latin typeface="Arial" panose="020B0604020202020204" pitchFamily="34" charset="0"/>
                <a:cs typeface="Arial" panose="020B0604020202020204" pitchFamily="34" charset="0"/>
              </a:rPr>
              <a:t> V3 </a:t>
            </a:r>
            <a:r>
              <a:rPr lang="en-IN" dirty="0">
                <a:solidFill>
                  <a:schemeClr val="accent5">
                    <a:lumMod val="50000"/>
                  </a:schemeClr>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orders.*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CUSTOMER, ORDERS </a:t>
            </a:r>
            <a:r>
              <a:rPr lang="en-IN" dirty="0">
                <a:solidFill>
                  <a:srgbClr val="0077AA"/>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 orderID, customerID, orderdate, amount) </a:t>
            </a:r>
            <a:r>
              <a:rPr lang="en-IN" dirty="0">
                <a:solidFill>
                  <a:srgbClr val="0077AA"/>
                </a:solidFill>
                <a:latin typeface="Arial" panose="020B0604020202020204" pitchFamily="34" charset="0"/>
                <a:cs typeface="Arial" panose="020B0604020202020204" pitchFamily="34" charset="0"/>
              </a:rPr>
              <a:t>VALUES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10,'S10',"D1", 10, 1, NOW(), 111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Error: </a:t>
            </a:r>
            <a:r>
              <a:rPr lang="en-US" dirty="0">
                <a:solidFill>
                  <a:srgbClr val="00B050"/>
                </a:solidFill>
                <a:latin typeface="Arial" panose="020B0604020202020204" pitchFamily="34" charset="0"/>
                <a:cs typeface="Arial" panose="020B0604020202020204" pitchFamily="34" charset="0"/>
              </a:rPr>
              <a:t>Can not modify more than one base table through a join view 'db5.v1’</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B050"/>
                </a:solidFill>
                <a:latin typeface="Arial" panose="020B0604020202020204" pitchFamily="34" charset="0"/>
                <a:cs typeface="Arial" panose="020B0604020202020204" pitchFamily="34" charset="0"/>
              </a:rPr>
              <a:t>// We may get  Error: </a:t>
            </a:r>
            <a:r>
              <a:rPr lang="en-US" dirty="0">
                <a:solidFill>
                  <a:srgbClr val="00B050"/>
                </a:solidFill>
                <a:latin typeface="Arial" panose="020B0604020202020204" pitchFamily="34" charset="0"/>
                <a:cs typeface="Arial" panose="020B0604020202020204" pitchFamily="34" charset="0"/>
              </a:rPr>
              <a:t>Can not insert into join view 'db5.v2' without fields list.</a:t>
            </a:r>
          </a:p>
          <a:p>
            <a:endParaRPr lang="en-IN" dirty="0">
              <a:solidFill>
                <a:srgbClr val="00B050"/>
              </a:solidFill>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V2</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cID, name, description</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5, '</a:t>
            </a:r>
            <a:r>
              <a:rPr lang="en-IN" dirty="0" err="1">
                <a:latin typeface="Arial" panose="020B0604020202020204" pitchFamily="34" charset="0"/>
                <a:cs typeface="Arial" panose="020B0604020202020204" pitchFamily="34" charset="0"/>
              </a:rPr>
              <a:t>neel</a:t>
            </a:r>
            <a:r>
              <a:rPr lang="en-IN" dirty="0">
                <a:latin typeface="Arial" panose="020B0604020202020204" pitchFamily="34" charset="0"/>
                <a:cs typeface="Arial" panose="020B0604020202020204" pitchFamily="34" charset="0"/>
              </a:rPr>
              <a:t>', 'description Text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V3</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orderID, customerID, orderdate, amount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VALUES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6, 1, NOW(), 200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38126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3323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5968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6394</TotalTime>
  <Words>41676</Words>
  <Application>Microsoft Office PowerPoint</Application>
  <PresentationFormat>Custom</PresentationFormat>
  <Paragraphs>5102</Paragraphs>
  <Slides>567</Slides>
  <Notes>11</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567</vt:i4>
      </vt:variant>
    </vt:vector>
  </HeadingPairs>
  <TitlesOfParts>
    <vt:vector size="597"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1510</cp:revision>
  <dcterms:created xsi:type="dcterms:W3CDTF">2019-04-24T09:11:59Z</dcterms:created>
  <dcterms:modified xsi:type="dcterms:W3CDTF">2020-05-07T12:20:03Z</dcterms:modified>
</cp:coreProperties>
</file>